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Default Extension="xml" ContentType="application/xml"/>
  <Override PartName="/ppt/tableStyles.xml" ContentType="application/vnd.openxmlformats-officedocument.presentationml.tableStyles+xml"/>
  <Override PartName="/ppt/theme/theme7.xml" ContentType="application/vnd.openxmlformats-officedocument.them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notesSlides/notesSlide7.xml" ContentType="application/vnd.openxmlformats-officedocument.presentationml.notesSlide+xml"/>
  <Override PartName="/ppt/theme/theme6.xml" ContentType="application/vnd.openxmlformats-officedocument.theme+xml"/>
  <Override PartName="/ppt/slideLayouts/slideLayout15.xml" ContentType="application/vnd.openxmlformats-officedocument.presentationml.slideLayout+xml"/>
  <Override PartName="/ppt/slides/slide27.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notesSlides/notesSlide8.xml" ContentType="application/vnd.openxmlformats-officedocument.presentationml.notesSlide+xml"/>
  <Override PartName="/ppt/slides/slide12.xml" ContentType="application/vnd.openxmlformats-officedocument.presentationml.slide+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slideLayouts/slideLayout14.xml" ContentType="application/vnd.openxmlformats-officedocument.presentationml.slideLayout+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Masters/slideMaster6.xml" ContentType="application/vnd.openxmlformats-officedocument.presentationml.slideMaster+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5.xml" ContentType="application/vnd.openxmlformats-officedocument.presentationml.notesSlide+xml"/>
  <Override PartName="/ppt/theme/theme4.xml" ContentType="application/vnd.openxmlformats-officedocument.theme+xml"/>
  <Override PartName="/ppt/slideLayouts/slideLayout13.xml" ContentType="application/vnd.openxmlformats-officedocument.presentationml.slideLayout+xml"/>
  <Override PartName="/ppt/slides/slide25.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Layouts/slideLayout22.xml" ContentType="application/vnd.openxmlformats-officedocument.presentationml.slideLayout+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Masters/slideMaster5.xml" ContentType="application/vnd.openxmlformats-officedocument.presentationml.slideMaster+xml"/>
  <Override PartName="/ppt/slides/slide10.xml" ContentType="application/vnd.openxmlformats-officedocument.presentationml.slide+xml"/>
  <Override PartName="/docProps/app.xml" ContentType="application/vnd.openxmlformats-officedocument.extended-properties+xml"/>
  <Override PartName="/ppt/notesSlides/notesSlide4.xml" ContentType="application/vnd.openxmlformats-officedocument.presentationml.notesSlide+xml"/>
  <Override PartName="/ppt/slideLayouts/slideLayout19.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charts/chart1.xml" ContentType="application/vnd.openxmlformats-officedocument.drawingml.chart+xml"/>
  <Override PartName="/ppt/slides/slide8.xml" ContentType="application/vnd.openxmlformats-officedocument.presentationml.slide+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slideMasters/slideMaster4.xml" ContentType="application/vnd.openxmlformats-officedocument.presentationml.slideMaster+xml"/>
  <Default Extension="jpeg" ContentType="image/jpeg"/>
  <Override PartName="/ppt/viewProps.xml" ContentType="application/vnd.openxmlformats-officedocument.presentationml.viewProps+xml"/>
  <Override PartName="/ppt/notesSlides/notesSlide3.xml" ContentType="application/vnd.openxmlformats-officedocument.presentationml.notes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Default Extension="tiff" ContentType="image/tiff"/>
  <Override PartName="/ppt/notesSlides/notesSlide2.xml" ContentType="application/vnd.openxmlformats-officedocument.presentationml.notesSlide+xml"/>
  <Override PartName="/ppt/slideLayouts/slideLayout17.xml" ContentType="application/vnd.openxmlformats-officedocument.presentationml.slideLayout+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 id="2147483677" r:id="rId2"/>
    <p:sldMasterId id="2147483678" r:id="rId3"/>
    <p:sldMasterId id="2147483679" r:id="rId4"/>
    <p:sldMasterId id="2147483681" r:id="rId5"/>
    <p:sldMasterId id="2147483683" r:id="rId6"/>
  </p:sldMasterIdLst>
  <p:notesMasterIdLst>
    <p:notesMasterId r:id="rId45"/>
  </p:notesMasterIdLst>
  <p:sldIdLst>
    <p:sldId id="256" r:id="rId7"/>
    <p:sldId id="832" r:id="rId8"/>
    <p:sldId id="787" r:id="rId9"/>
    <p:sldId id="874" r:id="rId10"/>
    <p:sldId id="861" r:id="rId11"/>
    <p:sldId id="847" r:id="rId12"/>
    <p:sldId id="851" r:id="rId13"/>
    <p:sldId id="865" r:id="rId14"/>
    <p:sldId id="866" r:id="rId15"/>
    <p:sldId id="850" r:id="rId16"/>
    <p:sldId id="869" r:id="rId17"/>
    <p:sldId id="870" r:id="rId18"/>
    <p:sldId id="871" r:id="rId19"/>
    <p:sldId id="875" r:id="rId20"/>
    <p:sldId id="876" r:id="rId21"/>
    <p:sldId id="877" r:id="rId22"/>
    <p:sldId id="878" r:id="rId23"/>
    <p:sldId id="879" r:id="rId24"/>
    <p:sldId id="880" r:id="rId25"/>
    <p:sldId id="881" r:id="rId26"/>
    <p:sldId id="882" r:id="rId27"/>
    <p:sldId id="883" r:id="rId28"/>
    <p:sldId id="884" r:id="rId29"/>
    <p:sldId id="885" r:id="rId30"/>
    <p:sldId id="886" r:id="rId31"/>
    <p:sldId id="887" r:id="rId32"/>
    <p:sldId id="888" r:id="rId33"/>
    <p:sldId id="889" r:id="rId34"/>
    <p:sldId id="890" r:id="rId35"/>
    <p:sldId id="891" r:id="rId36"/>
    <p:sldId id="892" r:id="rId37"/>
    <p:sldId id="872" r:id="rId38"/>
    <p:sldId id="873" r:id="rId39"/>
    <p:sldId id="757" r:id="rId40"/>
    <p:sldId id="862" r:id="rId41"/>
    <p:sldId id="867" r:id="rId42"/>
    <p:sldId id="864" r:id="rId43"/>
    <p:sldId id="86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hiddenSlides="1"/>
  <p:clrMru>
    <a:srgbClr val="323232"/>
    <a:srgbClr val="E9A400"/>
    <a:srgbClr val="42424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showComments="0">
  <p:normalViewPr showOutlineIcons="0">
    <p:restoredLeft sz="15353" autoAdjust="0"/>
    <p:restoredTop sz="97997" autoAdjust="0"/>
  </p:normalViewPr>
  <p:slideViewPr>
    <p:cSldViewPr snapToGrid="0" snapToObjects="1">
      <p:cViewPr>
        <p:scale>
          <a:sx n="100" d="100"/>
          <a:sy n="100" d="100"/>
        </p:scale>
        <p:origin x="-1136" y="-18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ashi\Desktop\Gateway%20runs\chip%20test2%20bwa,%20macs.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barChart>
        <c:barDir val="col"/>
        <c:grouping val="clustered"/>
        <c:ser>
          <c:idx val="0"/>
          <c:order val="0"/>
          <c:tx>
            <c:strRef>
              <c:f>'chip test2 bwa, macs'!$P$3</c:f>
              <c:strCache>
                <c:ptCount val="1"/>
                <c:pt idx="0">
                  <c:v>BWA</c:v>
                </c:pt>
              </c:strCache>
            </c:strRef>
          </c:tx>
          <c:cat>
            <c:strRef>
              <c:f>'chip test2 bwa, macs'!$O$4:$O$8</c:f>
              <c:strCache>
                <c:ptCount val="5"/>
                <c:pt idx="0">
                  <c:v>0</c:v>
                </c:pt>
                <c:pt idx="1">
                  <c:v>0-5</c:v>
                </c:pt>
                <c:pt idx="2">
                  <c:v>5-10</c:v>
                </c:pt>
                <c:pt idx="3">
                  <c:v>10-20</c:v>
                </c:pt>
                <c:pt idx="4">
                  <c:v>20-40</c:v>
                </c:pt>
              </c:strCache>
            </c:strRef>
          </c:cat>
          <c:val>
            <c:numRef>
              <c:f>'chip test2 bwa, macs'!$P$4:$P$8</c:f>
              <c:numCache>
                <c:formatCode>General</c:formatCode>
                <c:ptCount val="5"/>
                <c:pt idx="0">
                  <c:v>8.0</c:v>
                </c:pt>
                <c:pt idx="1">
                  <c:v>6.0</c:v>
                </c:pt>
                <c:pt idx="2">
                  <c:v>5.0</c:v>
                </c:pt>
                <c:pt idx="3">
                  <c:v>5.0</c:v>
                </c:pt>
                <c:pt idx="4">
                  <c:v>32.0</c:v>
                </c:pt>
              </c:numCache>
            </c:numRef>
          </c:val>
        </c:ser>
        <c:ser>
          <c:idx val="1"/>
          <c:order val="1"/>
          <c:tx>
            <c:strRef>
              <c:f>'chip test2 bwa, macs'!$Q$3</c:f>
              <c:strCache>
                <c:ptCount val="1"/>
                <c:pt idx="0">
                  <c:v>Bowtie</c:v>
                </c:pt>
              </c:strCache>
            </c:strRef>
          </c:tx>
          <c:cat>
            <c:strRef>
              <c:f>'chip test2 bwa, macs'!$O$4:$O$8</c:f>
              <c:strCache>
                <c:ptCount val="5"/>
                <c:pt idx="0">
                  <c:v>0</c:v>
                </c:pt>
                <c:pt idx="1">
                  <c:v>0-5</c:v>
                </c:pt>
                <c:pt idx="2">
                  <c:v>5-10</c:v>
                </c:pt>
                <c:pt idx="3">
                  <c:v>10-20</c:v>
                </c:pt>
                <c:pt idx="4">
                  <c:v>20-40</c:v>
                </c:pt>
              </c:strCache>
            </c:strRef>
          </c:cat>
          <c:val>
            <c:numRef>
              <c:f>'chip test2 bwa, macs'!$Q$4:$Q$8</c:f>
              <c:numCache>
                <c:formatCode>General</c:formatCode>
                <c:ptCount val="5"/>
                <c:pt idx="0">
                  <c:v>7.0</c:v>
                </c:pt>
                <c:pt idx="1">
                  <c:v>1.0</c:v>
                </c:pt>
                <c:pt idx="2">
                  <c:v>2.0</c:v>
                </c:pt>
                <c:pt idx="3">
                  <c:v>10.0</c:v>
                </c:pt>
                <c:pt idx="4">
                  <c:v>37.0</c:v>
                </c:pt>
              </c:numCache>
            </c:numRef>
          </c:val>
        </c:ser>
        <c:axId val="213763176"/>
        <c:axId val="69319624"/>
      </c:barChart>
      <c:catAx>
        <c:axId val="213763176"/>
        <c:scaling>
          <c:orientation val="minMax"/>
        </c:scaling>
        <c:axPos val="b"/>
        <c:tickLblPos val="nextTo"/>
        <c:crossAx val="69319624"/>
        <c:crosses val="autoZero"/>
        <c:auto val="1"/>
        <c:lblAlgn val="ctr"/>
        <c:lblOffset val="100"/>
      </c:catAx>
      <c:valAx>
        <c:axId val="69319624"/>
        <c:scaling>
          <c:orientation val="minMax"/>
        </c:scaling>
        <c:axPos val="l"/>
        <c:majorGridlines/>
        <c:numFmt formatCode="General" sourceLinked="1"/>
        <c:tickLblPos val="nextTo"/>
        <c:crossAx val="213763176"/>
        <c:crosses val="autoZero"/>
        <c:crossBetween val="between"/>
      </c:valAx>
    </c:plotArea>
    <c:legend>
      <c:legendPos val="r"/>
      <c:layout/>
    </c:legend>
    <c:plotVisOnly val="1"/>
    <c:dispBlanksAs val="gap"/>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161E8F-4E15-A840-9658-105F9DD3DE22}" type="datetimeFigureOut">
              <a:rPr lang="en-US" smtClean="0"/>
              <a:pPr/>
              <a:t>10/22/11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4DA2A-F2F4-D74A-8AEC-1933B33E97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Added</a:t>
            </a:r>
            <a:r>
              <a:rPr lang="en-US" baseline="0" dirty="0" smtClean="0"/>
              <a:t> slide 3</a:t>
            </a:r>
          </a:p>
          <a:p>
            <a:r>
              <a:rPr lang="en-US" baseline="0" dirty="0" smtClean="0"/>
              <a:t>I think there will not be time to focus on “assertion based” approach, </a:t>
            </a:r>
            <a:r>
              <a:rPr lang="en-US" baseline="0" dirty="0" err="1" smtClean="0"/>
              <a:t>i.e</a:t>
            </a:r>
            <a:r>
              <a:rPr lang="en-US" baseline="0" dirty="0" smtClean="0"/>
              <a:t> slides 4-7. Possibly include slide 8</a:t>
            </a:r>
            <a:endParaRPr lang="en-US" dirty="0"/>
          </a:p>
        </p:txBody>
      </p:sp>
      <p:sp>
        <p:nvSpPr>
          <p:cNvPr id="4" name="Slide Number Placeholder 3"/>
          <p:cNvSpPr>
            <a:spLocks noGrp="1"/>
          </p:cNvSpPr>
          <p:nvPr>
            <p:ph type="sldNum" sz="quarter" idx="10"/>
          </p:nvPr>
        </p:nvSpPr>
        <p:spPr/>
        <p:txBody>
          <a:bodyPr/>
          <a:lstStyle/>
          <a:p>
            <a:fld id="{D344DA2A-F2F4-D74A-8AEC-1933B33E97E0}"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will be very hard to read!   </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 the diagram.. Please</a:t>
            </a:r>
            <a:r>
              <a:rPr lang="en-US" baseline="0" dirty="0" smtClean="0"/>
              <a:t> </a:t>
            </a:r>
            <a:r>
              <a:rPr lang="en-US" dirty="0" smtClean="0"/>
              <a:t>remove next slide if you are OK</a:t>
            </a:r>
            <a:r>
              <a:rPr lang="en-US" baseline="0" dirty="0" smtClean="0"/>
              <a:t> with this</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Color coding is a bit misleading. D</a:t>
            </a:r>
            <a:r>
              <a:rPr lang="en-US" baseline="0" dirty="0" smtClean="0"/>
              <a:t>oes purple (right sight, lower level) </a:t>
            </a:r>
            <a:r>
              <a:rPr lang="en-US" dirty="0" smtClean="0"/>
              <a:t> represent</a:t>
            </a:r>
            <a:r>
              <a:rPr lang="en-US" baseline="0" dirty="0" smtClean="0"/>
              <a:t> analysis? If so, be sure to say so</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SJ: Something more</a:t>
            </a:r>
            <a:r>
              <a:rPr lang="en-US" baseline="0" dirty="0" smtClean="0"/>
              <a:t> structured than this is preferable.  I still think this is getting too long. There will be other people talking about NGS and we will be the last</a:t>
            </a:r>
          </a:p>
          <a:p>
            <a:r>
              <a:rPr lang="en-US" baseline="0" dirty="0" smtClean="0"/>
              <a:t>To talk about NGS, so a lot of this will be covered. We should give no more than 3-5min motivation.</a:t>
            </a:r>
            <a:endParaRPr lang="en-US" dirty="0"/>
          </a:p>
        </p:txBody>
      </p:sp>
      <p:sp>
        <p:nvSpPr>
          <p:cNvPr id="4" name="Slide Number Placeholder 3"/>
          <p:cNvSpPr>
            <a:spLocks noGrp="1"/>
          </p:cNvSpPr>
          <p:nvPr>
            <p:ph type="sldNum" sz="quarter" idx="10"/>
          </p:nvPr>
        </p:nvSpPr>
        <p:spPr/>
        <p:txBody>
          <a:bodyPr/>
          <a:lstStyle/>
          <a:p>
            <a:fld id="{8FC6E2D0-3DA8-0A4F-9A90-3E1A8900A569}"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45951EC1-6081-48EC-B19C-34F45727C1FF}" type="slidenum">
              <a:rPr lang="en-US" smtClean="0">
                <a:latin typeface="Arial" charset="0"/>
              </a:rPr>
              <a:pPr/>
              <a:t>16</a:t>
            </a:fld>
            <a:endParaRPr lang="en-US" smtClean="0">
              <a:latin typeface="Arial" charset="0"/>
            </a:endParaRPr>
          </a:p>
        </p:txBody>
      </p:sp>
      <p:sp>
        <p:nvSpPr>
          <p:cNvPr id="24579"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nchor="b"/>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r" eaLnBrk="1" hangingPunct="1"/>
            <a:fld id="{B808529B-DF84-4160-8A5E-B3E44F9BD869}" type="slidenum">
              <a:rPr lang="en-US" sz="1200">
                <a:latin typeface="Arial" charset="0"/>
              </a:rPr>
              <a:pPr algn="r" eaLnBrk="1" hangingPunct="1"/>
              <a:t>16</a:t>
            </a:fld>
            <a:endParaRPr lang="en-US" sz="1200">
              <a:latin typeface="Arial"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20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2" name="Title 1"/>
          <p:cNvSpPr>
            <a:spLocks noGrp="1"/>
          </p:cNvSpPr>
          <p:nvPr>
            <p:ph type="ctrTitle"/>
          </p:nvPr>
        </p:nvSpPr>
        <p:spPr>
          <a:xfrm>
            <a:off x="0" y="2157319"/>
            <a:ext cx="8915400" cy="877824"/>
          </a:xfrm>
        </p:spPr>
        <p:txBody>
          <a:bodyPr>
            <a:normAutofit/>
          </a:bodyPr>
          <a:lstStyle>
            <a:lvl1pPr>
              <a:defRPr sz="3800"/>
            </a:lvl1p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xfrm>
            <a:off x="457200" y="6356350"/>
            <a:ext cx="2133600" cy="365125"/>
          </a:xfrm>
          <a:prstGeom prst="rect">
            <a:avLst/>
          </a:prstGeom>
        </p:spPr>
        <p:txBody>
          <a:bodyPr/>
          <a:lstStyle>
            <a:lvl1pPr>
              <a:defRPr/>
            </a:lvl1pPr>
          </a:lstStyle>
          <a:p>
            <a:pPr>
              <a:defRPr/>
            </a:pPr>
            <a:endParaRPr lang="en-US"/>
          </a:p>
        </p:txBody>
      </p:sp>
      <p:sp>
        <p:nvSpPr>
          <p:cNvPr id="4" name="Rectangle 4"/>
          <p:cNvSpPr>
            <a:spLocks noGrp="1" noChangeArrowheads="1"/>
          </p:cNvSpPr>
          <p:nvPr>
            <p:ph type="ftr" idx="11"/>
          </p:nvPr>
        </p:nvSpPr>
        <p:spPr>
          <a:xfrm>
            <a:off x="3124200" y="6356350"/>
            <a:ext cx="2895600" cy="365125"/>
          </a:xfrm>
          <a:prstGeom prst="rect">
            <a:avLst/>
          </a:prstGeom>
        </p:spPr>
        <p:txBody>
          <a:bodyPr/>
          <a:lstStyle>
            <a:lvl1pPr>
              <a:defRPr/>
            </a:lvl1pPr>
          </a:lstStyle>
          <a:p>
            <a:pPr>
              <a:defRPr/>
            </a:pPr>
            <a:endParaRPr lang="en-US"/>
          </a:p>
        </p:txBody>
      </p:sp>
      <p:sp>
        <p:nvSpPr>
          <p:cNvPr id="5" name="Rectangle 5"/>
          <p:cNvSpPr>
            <a:spLocks noGrp="1" noChangeArrowheads="1"/>
          </p:cNvSpPr>
          <p:nvPr>
            <p:ph type="sldNum" idx="12"/>
          </p:nvPr>
        </p:nvSpPr>
        <p:spPr>
          <a:xfrm>
            <a:off x="6553200" y="6356350"/>
            <a:ext cx="2133600" cy="365125"/>
          </a:xfrm>
          <a:prstGeom prst="rect">
            <a:avLst/>
          </a:prstGeom>
        </p:spPr>
        <p:txBody>
          <a:bodyPr/>
          <a:lstStyle>
            <a:lvl1pPr>
              <a:defRPr/>
            </a:lvl1pPr>
          </a:lstStyle>
          <a:p>
            <a:pPr>
              <a:defRPr/>
            </a:pPr>
            <a:fld id="{0F4E8BC8-EE91-D843-BCA2-CBD8D82325D8}"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pic>
        <p:nvPicPr>
          <p:cNvPr id="4" name="Picture 6" descr="nsf-white-576x576.png"/>
          <p:cNvPicPr>
            <a:picLocks noChangeAspect="1"/>
          </p:cNvPicPr>
          <p:nvPr userDrawn="1"/>
        </p:nvPicPr>
        <p:blipFill>
          <a:blip r:embed="rId2"/>
          <a:srcRect/>
          <a:stretch>
            <a:fillRect/>
          </a:stretch>
        </p:blipFill>
        <p:spPr bwMode="auto">
          <a:xfrm>
            <a:off x="266700" y="6248400"/>
            <a:ext cx="571500" cy="5715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a:xfrm>
            <a:off x="1219200" y="6351588"/>
            <a:ext cx="1219200" cy="365125"/>
          </a:xfrm>
        </p:spPr>
        <p:txBody>
          <a:bodyPr/>
          <a:lstStyle>
            <a:lvl1pPr>
              <a:defRPr/>
            </a:lvl1pPr>
          </a:lstStyle>
          <a:p>
            <a:fld id="{19170FD7-64D6-C043-A4EB-4FE315FBC5CC}"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pic>
        <p:nvPicPr>
          <p:cNvPr id="4" name="Picture 6" descr="xsede-ppt-title.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Date Placeholder 3"/>
          <p:cNvSpPr txBox="1">
            <a:spLocks/>
          </p:cNvSpPr>
          <p:nvPr userDrawn="1"/>
        </p:nvSpPr>
        <p:spPr>
          <a:xfrm>
            <a:off x="6705600" y="350838"/>
            <a:ext cx="2133600" cy="365125"/>
          </a:xfrm>
          <a:prstGeom prst="rect">
            <a:avLst/>
          </a:prstGeom>
        </p:spPr>
        <p:txBody>
          <a:bodyPr anchor="ctr">
            <a:prstTxWarp prst="textNoShape">
              <a:avLst/>
            </a:prstTxWarp>
          </a:bodyPr>
          <a:lstStyle/>
          <a:p>
            <a:pPr algn="r"/>
            <a:fld id="{2383DD9B-360E-B44F-884E-792552ED5DE5}" type="datetime4">
              <a:rPr lang="en-US" sz="1500">
                <a:solidFill>
                  <a:schemeClr val="bg1"/>
                </a:solidFill>
                <a:latin typeface="Verdana" charset="0"/>
              </a:rPr>
              <a:pPr algn="r"/>
              <a:t>October 22, 2011</a:t>
            </a:fld>
            <a:endParaRPr lang="en-US" sz="1500">
              <a:solidFill>
                <a:schemeClr val="bg1"/>
              </a:solidFill>
              <a:latin typeface="Verdana" charset="0"/>
            </a:endParaRPr>
          </a:p>
        </p:txBody>
      </p:sp>
      <p:pic>
        <p:nvPicPr>
          <p:cNvPr id="6" name="Picture 8" descr="nsf-white-576x576.png"/>
          <p:cNvPicPr>
            <a:picLocks noChangeAspect="1"/>
          </p:cNvPicPr>
          <p:nvPr userDrawn="1"/>
        </p:nvPicPr>
        <p:blipFill>
          <a:blip r:embed="rId3"/>
          <a:srcRect/>
          <a:stretch>
            <a:fillRect/>
          </a:stretch>
        </p:blipFill>
        <p:spPr bwMode="auto">
          <a:xfrm>
            <a:off x="7772400" y="5029200"/>
            <a:ext cx="914400" cy="914400"/>
          </a:xfrm>
          <a:prstGeom prst="rect">
            <a:avLst/>
          </a:prstGeom>
          <a:noFill/>
          <a:ln w="9525">
            <a:noFill/>
            <a:miter lim="800000"/>
            <a:headEnd/>
            <a:tailEnd/>
          </a:ln>
        </p:spPr>
      </p:pic>
      <p:sp>
        <p:nvSpPr>
          <p:cNvPr id="2" name="Title 1"/>
          <p:cNvSpPr>
            <a:spLocks noGrp="1"/>
          </p:cNvSpPr>
          <p:nvPr>
            <p:ph type="ctrTitle"/>
          </p:nvPr>
        </p:nvSpPr>
        <p:spPr>
          <a:xfrm>
            <a:off x="609600" y="2663380"/>
            <a:ext cx="8153400" cy="918020"/>
          </a:xfrm>
        </p:spPr>
        <p:txBody>
          <a:bodyPr>
            <a:noAutofit/>
          </a:bodyPr>
          <a:lstStyle>
            <a:lvl1pPr algn="l">
              <a:defRPr sz="3200" b="1" i="0">
                <a:solidFill>
                  <a:schemeClr val="bg1"/>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657600"/>
            <a:ext cx="8153400" cy="505586"/>
          </a:xfrm>
        </p:spPr>
        <p:txBody>
          <a:bodyPr>
            <a:noAutofit/>
          </a:bodyPr>
          <a:lstStyle>
            <a:lvl1pPr marL="0" indent="0" algn="l">
              <a:buNone/>
              <a:defRPr sz="2700" b="1" i="0">
                <a:solidFill>
                  <a:schemeClr val="accent1">
                    <a:lumMod val="40000"/>
                    <a:lumOff val="6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FE3260D9-C5C0-4135-A11B-8E95C0D4FACD}" type="datetimeFigureOut">
              <a:rPr lang="en-US" smtClean="0"/>
              <a:pPr/>
              <a:t>10/22/11</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C45B089-696E-45E2-B2C1-DA612C0E0D41}"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757947" y="1529880"/>
            <a:ext cx="7966954" cy="4608884"/>
          </a:xfrm>
        </p:spPr>
        <p:txBody>
          <a:bodyPr/>
          <a:lstStyle>
            <a:lvl1pPr>
              <a:buClr>
                <a:schemeClr val="tx1">
                  <a:lumMod val="75000"/>
                  <a:lumOff val="25000"/>
                </a:schemeClr>
              </a:buClr>
              <a:defRPr/>
            </a:lvl1pPr>
            <a:lvl2pPr>
              <a:buClr>
                <a:schemeClr val="tx1">
                  <a:lumMod val="95000"/>
                  <a:lumOff val="5000"/>
                </a:schemeClr>
              </a:buClr>
              <a:defRPr/>
            </a:lvl2pPr>
            <a:lvl3pPr>
              <a:buClr>
                <a:schemeClr val="tx1">
                  <a:lumMod val="75000"/>
                  <a:lumOff val="25000"/>
                </a:schemeClr>
              </a:buClr>
              <a:defRPr/>
            </a:lvl3pPr>
            <a:lvl4pPr>
              <a:buClr>
                <a:schemeClr val="bg2"/>
              </a:buClr>
              <a:defRPr/>
            </a:lvl4pPr>
            <a:lvl5pPr>
              <a:buClr>
                <a:schemeClr val="tx1">
                  <a:lumMod val="75000"/>
                  <a:lumOff val="2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3260D9-C5C0-4135-A11B-8E95C0D4FACD}"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FE3260D9-C5C0-4135-A11B-8E95C0D4FACD}"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5B089-696E-45E2-B2C1-DA612C0E0D41}"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E3260D9-C5C0-4135-A11B-8E95C0D4FACD}"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5B089-696E-45E2-B2C1-DA612C0E0D4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4AD4EB-88D0-C141-9474-CCD86A78CB94}" type="datetimeFigureOut">
              <a:rPr lang="en-US" smtClean="0"/>
              <a:pPr/>
              <a:t>10/22/11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DF7665AF-92BA-E649-941D-268879B3EA81}" type="slidenum">
              <a:rPr lang="en-US" smtClean="0"/>
              <a:pPr/>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C4AD4EB-88D0-C141-9474-CCD86A78CB94}" type="datetimeFigureOut">
              <a:rPr lang="en-US" smtClean="0"/>
              <a:pPr/>
              <a:t>10/22/11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AD4EB-88D0-C141-9474-CCD86A78CB94}" type="datetimeFigureOut">
              <a:rPr lang="en-US" smtClean="0"/>
              <a:pPr/>
              <a:t>10/22/11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C4AD4EB-88D0-C141-9474-CCD86A78CB94}" type="datetimeFigureOut">
              <a:rPr lang="en-US" smtClean="0"/>
              <a:pPr/>
              <a:t>10/22/11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665AF-92BA-E649-941D-268879B3EA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 Id="rId3"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5.xml"/><Relationship Id="rId3"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6.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4424" y="263714"/>
            <a:ext cx="8029576" cy="914400"/>
          </a:xfrm>
          <a:prstGeom prst="rect">
            <a:avLst/>
          </a:prstGeom>
          <a:solidFill>
            <a:schemeClr val="tx2"/>
          </a:solidFill>
        </p:spPr>
        <p:txBody>
          <a:bodyPr vert="horz" lIns="1188720" tIns="45720" rIns="27432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114424" y="1549124"/>
            <a:ext cx="7610476" cy="47917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C4AD4EB-88D0-C141-9474-CCD86A78CB94}" type="datetimeFigureOut">
              <a:rPr lang="en-US" smtClean="0"/>
              <a:pPr/>
              <a:t>10/22/11</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F7665AF-92BA-E649-941D-268879B3EA81}" type="slidenum">
              <a:rPr lang="en-US" smtClean="0"/>
              <a:pPr/>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descr="DARE.png"/>
          <p:cNvPicPr>
            <a:picLocks noChangeAspect="1"/>
          </p:cNvPicPr>
          <p:nvPr userDrawn="1"/>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9476"/>
            <a:ext cx="922540" cy="54390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marL="0" indent="0" algn="l"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tx1">
            <a:lumMod val="95000"/>
            <a:lumOff val="5000"/>
          </a:schemeClr>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tx1">
            <a:lumMod val="85000"/>
            <a:lumOff val="15000"/>
          </a:schemeClr>
        </a:buClr>
        <a:buFont typeface="Arial"/>
        <a:buChar char="•"/>
        <a:defRPr sz="1800" kern="1200">
          <a:solidFill>
            <a:schemeClr val="accent5"/>
          </a:solidFill>
          <a:latin typeface="+mn-lt"/>
          <a:ea typeface="+mn-ea"/>
          <a:cs typeface="+mn-cs"/>
        </a:defRPr>
      </a:lvl2pPr>
      <a:lvl3pPr marL="1035050" indent="-349250" algn="l" defTabSz="914400" rtl="0" eaLnBrk="1" latinLnBrk="0" hangingPunct="1">
        <a:spcBef>
          <a:spcPts val="600"/>
        </a:spcBef>
        <a:buClr>
          <a:schemeClr val="tx1">
            <a:lumMod val="75000"/>
            <a:lumOff val="25000"/>
          </a:schemeClr>
        </a:buClr>
        <a:buFont typeface="Arial"/>
        <a:buChar char="•"/>
        <a:defRPr sz="1800" kern="1200">
          <a:solidFill>
            <a:schemeClr val="tx1">
              <a:lumMod val="75000"/>
              <a:lumOff val="25000"/>
            </a:schemeClr>
          </a:solidFill>
          <a:latin typeface="+mn-lt"/>
          <a:ea typeface="+mn-ea"/>
          <a:cs typeface="+mn-cs"/>
        </a:defRPr>
      </a:lvl3pPr>
      <a:lvl4pPr marL="1371600" indent="-336550" algn="l" defTabSz="914400" rtl="0" eaLnBrk="1" latinLnBrk="0" hangingPunct="1">
        <a:spcBef>
          <a:spcPts val="600"/>
        </a:spcBef>
        <a:buClr>
          <a:schemeClr val="tx1">
            <a:lumMod val="65000"/>
            <a:lumOff val="35000"/>
          </a:schemeClr>
        </a:buClr>
        <a:buFont typeface="Arial"/>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tx1">
            <a:lumMod val="50000"/>
            <a:lumOff val="50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1123856"/>
            <a:ext cx="8913813" cy="914400"/>
          </a:xfrm>
          <a:prstGeom prst="rect">
            <a:avLst/>
          </a:prstGeom>
          <a:solidFill>
            <a:schemeClr val="tx2"/>
          </a:solidFill>
        </p:spPr>
        <p:txBody>
          <a:bodyPr vert="horz" lIns="1188659" tIns="45718" rIns="274306" bIns="45718"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114424" y="2595563"/>
            <a:ext cx="7610476" cy="3670767"/>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80094" y="188260"/>
            <a:ext cx="2133600" cy="365125"/>
          </a:xfrm>
          <a:prstGeom prst="rect">
            <a:avLst/>
          </a:prstGeom>
        </p:spPr>
        <p:txBody>
          <a:bodyPr vert="horz" lIns="91435" tIns="45718" rIns="91435" bIns="45718" rtlCol="0" anchor="ctr"/>
          <a:lstStyle>
            <a:lvl1pPr algn="r">
              <a:defRPr sz="1000">
                <a:solidFill>
                  <a:schemeClr val="tx1">
                    <a:lumMod val="65000"/>
                    <a:lumOff val="35000"/>
                  </a:schemeClr>
                </a:solidFill>
              </a:defRPr>
            </a:lvl1pPr>
          </a:lstStyle>
          <a:p>
            <a:fld id="{9CA5C856-D373-2E49-9257-F90004C68B8A}" type="datetimeFigureOut">
              <a:rPr lang="en-US" smtClean="0"/>
              <a:pPr/>
              <a:t>10/22/11</a:t>
            </a:fld>
            <a:endParaRPr lang="en-US" dirty="0"/>
          </a:p>
        </p:txBody>
      </p:sp>
      <p:sp>
        <p:nvSpPr>
          <p:cNvPr id="5" name="Footer Placeholder 4"/>
          <p:cNvSpPr>
            <a:spLocks noGrp="1"/>
          </p:cNvSpPr>
          <p:nvPr>
            <p:ph type="ftr" sz="quarter" idx="3"/>
          </p:nvPr>
        </p:nvSpPr>
        <p:spPr>
          <a:xfrm>
            <a:off x="1120588" y="188260"/>
            <a:ext cx="2895600" cy="365125"/>
          </a:xfrm>
          <a:prstGeom prst="rect">
            <a:avLst/>
          </a:prstGeom>
        </p:spPr>
        <p:txBody>
          <a:bodyPr vert="horz" lIns="91435" tIns="45718" rIns="91435" bIns="45718"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6"/>
            <a:ext cx="457200" cy="365125"/>
          </a:xfrm>
          <a:prstGeom prst="rect">
            <a:avLst/>
          </a:prstGeom>
        </p:spPr>
        <p:txBody>
          <a:bodyPr vert="horz" lIns="91435" tIns="45718" rIns="91435" bIns="45718" rtlCol="0" anchor="ctr"/>
          <a:lstStyle>
            <a:lvl1pPr algn="ctr">
              <a:defRPr sz="800">
                <a:solidFill>
                  <a:schemeClr val="tx1">
                    <a:lumMod val="65000"/>
                    <a:lumOff val="35000"/>
                  </a:schemeClr>
                </a:solidFill>
              </a:defRPr>
            </a:lvl1pPr>
          </a:lstStyle>
          <a:p>
            <a:fld id="{5A3ED9D4-50B3-0B4A-B516-79D03659F9E2}" type="slidenum">
              <a:rPr lang="en-US" smtClean="0"/>
              <a:pPr/>
              <a:t>‹#›</a:t>
            </a:fld>
            <a:endParaRPr lang="en-US" dirty="0"/>
          </a:p>
        </p:txBody>
      </p:sp>
      <p:sp>
        <p:nvSpPr>
          <p:cNvPr id="7" name="Rectangle 6"/>
          <p:cNvSpPr/>
          <p:nvPr/>
        </p:nvSpPr>
        <p:spPr>
          <a:xfrm>
            <a:off x="914401"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
        <p:nvSpPr>
          <p:cNvPr id="8" name="Rectangle 7"/>
          <p:cNvSpPr/>
          <p:nvPr/>
        </p:nvSpPr>
        <p:spPr>
          <a:xfrm>
            <a:off x="914401"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a:p>
        </p:txBody>
      </p:sp>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marL="0" indent="0" algn="l" defTabSz="914353" rtl="0" eaLnBrk="1" latinLnBrk="0" hangingPunct="1">
        <a:spcBef>
          <a:spcPct val="0"/>
        </a:spcBef>
        <a:buNone/>
        <a:defRPr sz="3600" kern="1200">
          <a:solidFill>
            <a:schemeClr val="bg1"/>
          </a:solidFill>
          <a:latin typeface="+mj-lt"/>
          <a:ea typeface="+mj-ea"/>
          <a:cs typeface="+mj-cs"/>
        </a:defRPr>
      </a:lvl1pPr>
    </p:titleStyle>
    <p:bodyStyle>
      <a:lvl1pPr marL="342882" indent="-342882" algn="l" defTabSz="914353"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65"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4997"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530" indent="-336532" algn="l" defTabSz="914353"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762" indent="-349232" algn="l" defTabSz="914353"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1026" name="Picture 7" descr="xsede-ppt-page.jpg"/>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219200"/>
            <a:ext cx="82296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ea typeface="Arial" charset="0"/>
                <a:cs typeface="Arial" charset="0"/>
              </a:defRPr>
            </a:lvl1pPr>
          </a:lstStyle>
          <a:p>
            <a:fld id="{07D33DAB-5FF2-EB4B-A4FE-4A71A94166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2" r:id="rId1"/>
  </p:sldLayoutIdLst>
  <p:hf hdr="0" ftr="0" dt="0"/>
  <p:txStyles>
    <p:titleStyle>
      <a:lvl1pPr algn="l" defTabSz="457200" rtl="0" eaLnBrk="0" fontAlgn="base" hangingPunct="0">
        <a:spcBef>
          <a:spcPct val="0"/>
        </a:spcBef>
        <a:spcAft>
          <a:spcPct val="0"/>
        </a:spcAft>
        <a:defRPr sz="3200" b="1" kern="1200">
          <a:solidFill>
            <a:srgbClr val="376092"/>
          </a:solidFill>
          <a:latin typeface="Arial"/>
          <a:ea typeface="ＭＳ Ｐゴシック" pitchFamily="-107" charset="-128"/>
          <a:cs typeface="Arial"/>
        </a:defRPr>
      </a:lvl1pPr>
      <a:lvl2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2pPr>
      <a:lvl3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3pPr>
      <a:lvl4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4pPr>
      <a:lvl5pPr algn="l" defTabSz="457200" rtl="0" eaLnBrk="0" fontAlgn="base" hangingPunct="0">
        <a:spcBef>
          <a:spcPct val="0"/>
        </a:spcBef>
        <a:spcAft>
          <a:spcPct val="0"/>
        </a:spcAft>
        <a:defRPr sz="3200" b="1">
          <a:solidFill>
            <a:srgbClr val="376092"/>
          </a:solidFill>
          <a:latin typeface="Arial" pitchFamily="-107" charset="0"/>
          <a:ea typeface="ＭＳ Ｐゴシック" pitchFamily="-107" charset="-128"/>
          <a:cs typeface="Arial" charset="0"/>
        </a:defRPr>
      </a:lvl5pPr>
      <a:lvl6pPr marL="457200" algn="l" defTabSz="457200" rtl="0" fontAlgn="base">
        <a:spcBef>
          <a:spcPct val="0"/>
        </a:spcBef>
        <a:spcAft>
          <a:spcPct val="0"/>
        </a:spcAft>
        <a:defRPr sz="3200" b="1">
          <a:solidFill>
            <a:srgbClr val="376092"/>
          </a:solidFill>
          <a:latin typeface="Arial" pitchFamily="-107" charset="0"/>
          <a:ea typeface="ＭＳ Ｐゴシック" pitchFamily="-107" charset="-128"/>
        </a:defRPr>
      </a:lvl6pPr>
      <a:lvl7pPr marL="914400" algn="l" defTabSz="457200" rtl="0" fontAlgn="base">
        <a:spcBef>
          <a:spcPct val="0"/>
        </a:spcBef>
        <a:spcAft>
          <a:spcPct val="0"/>
        </a:spcAft>
        <a:defRPr sz="3200" b="1">
          <a:solidFill>
            <a:srgbClr val="376092"/>
          </a:solidFill>
          <a:latin typeface="Arial" pitchFamily="-107" charset="0"/>
          <a:ea typeface="ＭＳ Ｐゴシック" pitchFamily="-107" charset="-128"/>
        </a:defRPr>
      </a:lvl7pPr>
      <a:lvl8pPr marL="1371600" algn="l" defTabSz="457200" rtl="0" fontAlgn="base">
        <a:spcBef>
          <a:spcPct val="0"/>
        </a:spcBef>
        <a:spcAft>
          <a:spcPct val="0"/>
        </a:spcAft>
        <a:defRPr sz="3200" b="1">
          <a:solidFill>
            <a:srgbClr val="376092"/>
          </a:solidFill>
          <a:latin typeface="Arial" pitchFamily="-107" charset="0"/>
          <a:ea typeface="ＭＳ Ｐゴシック" pitchFamily="-107" charset="-128"/>
        </a:defRPr>
      </a:lvl8pPr>
      <a:lvl9pPr marL="1828800" algn="l" defTabSz="457200" rtl="0" fontAlgn="base">
        <a:spcBef>
          <a:spcPct val="0"/>
        </a:spcBef>
        <a:spcAft>
          <a:spcPct val="0"/>
        </a:spcAft>
        <a:defRPr sz="3200" b="1">
          <a:solidFill>
            <a:srgbClr val="376092"/>
          </a:solidFill>
          <a:latin typeface="Arial" pitchFamily="-107" charset="0"/>
          <a:ea typeface="ＭＳ Ｐゴシック" pitchFamily="-107"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254061"/>
          </a:solidFill>
          <a:latin typeface="+mn-lt"/>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Font typeface="Arial" charset="0"/>
        <a:buChar char="–"/>
        <a:defRPr sz="2800" kern="1200">
          <a:solidFill>
            <a:srgbClr val="254061"/>
          </a:solidFill>
          <a:latin typeface="+mn-lt"/>
          <a:ea typeface="ＭＳ Ｐゴシック" pitchFamily="-10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254061"/>
          </a:solidFill>
          <a:latin typeface="+mn-lt"/>
          <a:ea typeface="ＭＳ Ｐゴシック" pitchFamily="-10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254061"/>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FE3260D9-C5C0-4135-A11B-8E95C0D4FACD}" type="datetimeFigureOut">
              <a:rPr lang="en-US" smtClean="0"/>
              <a:pPr/>
              <a:t>10/22/11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DC45B089-696E-45E2-B2C1-DA612C0E0D41}"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are.cct.lsu.edu/" TargetMode="External"/><Relationship Id="rId4" Type="http://schemas.openxmlformats.org/officeDocument/2006/relationships/hyperlink" Target="http://saga.cct.lsu.edu" TargetMode="External"/><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1.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6901" y="3088574"/>
            <a:ext cx="8169610" cy="2943926"/>
          </a:xfrm>
        </p:spPr>
        <p:txBody>
          <a:bodyPr>
            <a:noAutofit/>
          </a:bodyPr>
          <a:lstStyle/>
          <a:p>
            <a:r>
              <a:rPr lang="en-US" dirty="0" err="1" smtClean="0"/>
              <a:t>Joohyun</a:t>
            </a:r>
            <a:r>
              <a:rPr lang="en-US" dirty="0" smtClean="0"/>
              <a:t> </a:t>
            </a:r>
            <a:r>
              <a:rPr lang="en-US" dirty="0" smtClean="0"/>
              <a:t>Kim, </a:t>
            </a:r>
            <a:r>
              <a:rPr lang="en-US" dirty="0" err="1" smtClean="0"/>
              <a:t>Sharath</a:t>
            </a:r>
            <a:r>
              <a:rPr lang="en-US" dirty="0" smtClean="0"/>
              <a:t> </a:t>
            </a:r>
            <a:r>
              <a:rPr lang="en-US" dirty="0" err="1" smtClean="0"/>
              <a:t>Maddineni</a:t>
            </a:r>
            <a:r>
              <a:rPr lang="en-US" dirty="0" smtClean="0"/>
              <a:t>, Shantenu Jha</a:t>
            </a:r>
          </a:p>
          <a:p>
            <a:r>
              <a:rPr lang="en-US" dirty="0" smtClean="0">
                <a:solidFill>
                  <a:srgbClr val="800000"/>
                </a:solidFill>
              </a:rPr>
              <a:t>and</a:t>
            </a:r>
          </a:p>
          <a:p>
            <a:r>
              <a:rPr lang="en-US" dirty="0" smtClean="0">
                <a:solidFill>
                  <a:srgbClr val="595959"/>
                </a:solidFill>
              </a:rPr>
              <a:t>Christopher </a:t>
            </a:r>
            <a:r>
              <a:rPr lang="en-US" dirty="0" err="1" smtClean="0">
                <a:solidFill>
                  <a:srgbClr val="595959"/>
                </a:solidFill>
              </a:rPr>
              <a:t>Gissendanner</a:t>
            </a:r>
            <a:r>
              <a:rPr lang="en-US" b="1" dirty="0" smtClean="0">
                <a:solidFill>
                  <a:srgbClr val="595959"/>
                </a:solidFill>
              </a:rPr>
              <a:t/>
            </a:r>
            <a:br>
              <a:rPr lang="en-US" b="1" dirty="0" smtClean="0">
                <a:solidFill>
                  <a:srgbClr val="595959"/>
                </a:solidFill>
              </a:rPr>
            </a:br>
            <a:r>
              <a:rPr lang="en-US" dirty="0" smtClean="0">
                <a:solidFill>
                  <a:srgbClr val="595959"/>
                </a:solidFill>
              </a:rPr>
              <a:t>Department of Biology, University of Louisiana at Monroe</a:t>
            </a:r>
            <a:endParaRPr lang="en-US" dirty="0" smtClean="0">
              <a:solidFill>
                <a:srgbClr val="800000"/>
              </a:solidFill>
            </a:endParaRPr>
          </a:p>
          <a:p>
            <a:r>
              <a:rPr lang="en-US" sz="2100" dirty="0" smtClean="0">
                <a:solidFill>
                  <a:srgbClr val="800000"/>
                </a:solidFill>
                <a:hlinkClick r:id="rId3"/>
              </a:rPr>
              <a:t>http://dare.cct.lsu.edu/</a:t>
            </a:r>
            <a:r>
              <a:rPr lang="en-US" sz="2100" dirty="0" smtClean="0">
                <a:solidFill>
                  <a:srgbClr val="800000"/>
                </a:solidFill>
              </a:rPr>
              <a:t> and </a:t>
            </a:r>
            <a:r>
              <a:rPr lang="en-US" sz="2100" dirty="0" smtClean="0">
                <a:solidFill>
                  <a:srgbClr val="800000"/>
                </a:solidFill>
                <a:hlinkClick r:id="rId4"/>
              </a:rPr>
              <a:t>http://saga.cct.lsu.edu</a:t>
            </a:r>
            <a:endParaRPr lang="en-US" sz="2100" dirty="0" smtClean="0">
              <a:solidFill>
                <a:srgbClr val="800000"/>
              </a:solidFill>
            </a:endParaRPr>
          </a:p>
          <a:p>
            <a:endParaRPr lang="en-US" sz="2100" dirty="0" smtClean="0">
              <a:solidFill>
                <a:srgbClr val="800000"/>
              </a:solidFill>
            </a:endParaRPr>
          </a:p>
        </p:txBody>
      </p:sp>
      <p:sp>
        <p:nvSpPr>
          <p:cNvPr id="2" name="Title 1"/>
          <p:cNvSpPr>
            <a:spLocks noGrp="1"/>
          </p:cNvSpPr>
          <p:nvPr>
            <p:ph type="ctrTitle"/>
          </p:nvPr>
        </p:nvSpPr>
        <p:spPr>
          <a:xfrm>
            <a:off x="546100" y="800100"/>
            <a:ext cx="8169611" cy="1856674"/>
          </a:xfrm>
        </p:spPr>
        <p:txBody>
          <a:bodyPr>
            <a:noAutofit/>
          </a:bodyPr>
          <a:lstStyle/>
          <a:p>
            <a:r>
              <a:rPr lang="en-US" sz="2400" dirty="0" smtClean="0"/>
              <a:t>DARE-NGS: Scalable and Extensible NGS Analytics on High-Performance and Distributed CI</a:t>
            </a:r>
            <a:endParaRPr lang="en-US" sz="2400" dirty="0"/>
          </a:p>
        </p:txBody>
      </p:sp>
      <p:pic>
        <p:nvPicPr>
          <p:cNvPr id="4" name="Picture 3" descr="ProcessHorizontal.jpg"/>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928292" y="0"/>
            <a:ext cx="1145135" cy="495300"/>
          </a:xfrm>
          <a:prstGeom prst="rect">
            <a:avLst/>
          </a:prstGeom>
        </p:spPr>
      </p:pic>
      <p:pic>
        <p:nvPicPr>
          <p:cNvPr id="5" name="Picture 4" descr="lbrn-logo.jpg"/>
          <p:cNvPicPr>
            <a:picLocks noChangeAspect="1"/>
          </p:cNvPicPr>
          <p:nvPr/>
        </p:nvPicPr>
        <p:blipFill>
          <a:blip r:embed="rId6"/>
          <a:stretch>
            <a:fillRect/>
          </a:stretch>
        </p:blipFill>
        <p:spPr>
          <a:xfrm>
            <a:off x="3371040" y="6032500"/>
            <a:ext cx="2494739" cy="51601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DARE-HTHP: Power of Abstractions</a:t>
            </a:r>
            <a:endParaRPr lang="en-US" dirty="0"/>
          </a:p>
        </p:txBody>
      </p:sp>
      <p:pic>
        <p:nvPicPr>
          <p:cNvPr id="4" name="Content Placeholder 3" descr="four-life-science.png"/>
          <p:cNvPicPr>
            <a:picLocks noGrp="1" noChangeAspect="1"/>
          </p:cNvPicPr>
          <p:nvPr>
            <p:ph idx="1"/>
          </p:nvPr>
        </p:nvPicPr>
        <p:blipFill>
          <a:blip r:embed="rId2"/>
          <a:srcRect l="-9711" r="-9711"/>
          <a:stretch>
            <a:fillRect/>
          </a:stretch>
        </p:blipFill>
        <p:spPr>
          <a:xfrm>
            <a:off x="1007160" y="1178114"/>
            <a:ext cx="3897527" cy="2254720"/>
          </a:xfrm>
        </p:spPr>
      </p:pic>
      <p:pic>
        <p:nvPicPr>
          <p:cNvPr id="5" name="Picture 4" descr="multi_bj.png"/>
          <p:cNvPicPr>
            <a:picLocks noChangeAspect="1"/>
          </p:cNvPicPr>
          <p:nvPr/>
        </p:nvPicPr>
        <p:blipFill>
          <a:blip r:embed="rId3"/>
          <a:stretch>
            <a:fillRect/>
          </a:stretch>
        </p:blipFill>
        <p:spPr>
          <a:xfrm>
            <a:off x="2955924" y="3438714"/>
            <a:ext cx="5553076" cy="3028712"/>
          </a:xfrm>
          <a:prstGeom prst="rect">
            <a:avLst/>
          </a:prstGeom>
        </p:spPr>
      </p:pic>
      <p:sp>
        <p:nvSpPr>
          <p:cNvPr id="6" name="TextBox 5"/>
          <p:cNvSpPr txBox="1"/>
          <p:nvPr/>
        </p:nvSpPr>
        <p:spPr>
          <a:xfrm>
            <a:off x="4737100" y="1727200"/>
            <a:ext cx="4406899" cy="369332"/>
          </a:xfrm>
          <a:prstGeom prst="rect">
            <a:avLst/>
          </a:prstGeom>
          <a:noFill/>
        </p:spPr>
        <p:txBody>
          <a:bodyPr wrap="square" rtlCol="0">
            <a:spAutoFit/>
          </a:bodyPr>
          <a:lstStyle/>
          <a:p>
            <a:r>
              <a:rPr lang="en-US" i="1" dirty="0" smtClean="0"/>
              <a:t>Work with Tom Bishop (La Tech) et al</a:t>
            </a:r>
            <a:endParaRPr lang="en-US" i="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DARE-NGS : NGS-Analytics and Downstream Analyses</a:t>
            </a:r>
            <a:endParaRPr lang="en-US" dirty="0"/>
          </a:p>
        </p:txBody>
      </p:sp>
      <p:sp>
        <p:nvSpPr>
          <p:cNvPr id="8" name="Rounded Rectangle 7"/>
          <p:cNvSpPr/>
          <p:nvPr/>
        </p:nvSpPr>
        <p:spPr>
          <a:xfrm>
            <a:off x="2748407" y="2512921"/>
            <a:ext cx="4265562" cy="5463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WGS, CHIP-Seq, RNA-Seq: </a:t>
            </a:r>
          </a:p>
          <a:p>
            <a:pPr algn="ctr"/>
            <a:r>
              <a:rPr lang="en-US" kern="1200" dirty="0" smtClean="0"/>
              <a:t>Billions Short Reads</a:t>
            </a:r>
            <a:endParaRPr lang="en-US" kern="1200" dirty="0"/>
          </a:p>
        </p:txBody>
      </p:sp>
      <p:sp>
        <p:nvSpPr>
          <p:cNvPr id="9" name="Rounded Rectangle 8"/>
          <p:cNvSpPr/>
          <p:nvPr/>
        </p:nvSpPr>
        <p:spPr>
          <a:xfrm>
            <a:off x="3009750" y="3510039"/>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Mapping</a:t>
            </a:r>
            <a:endParaRPr lang="en-US" kern="1200" dirty="0"/>
          </a:p>
        </p:txBody>
      </p:sp>
      <p:sp>
        <p:nvSpPr>
          <p:cNvPr id="10" name="Rounded Rectangle 9"/>
          <p:cNvSpPr/>
          <p:nvPr/>
        </p:nvSpPr>
        <p:spPr>
          <a:xfrm>
            <a:off x="4861579" y="3543114"/>
            <a:ext cx="1727446" cy="5294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kern="1200" dirty="0" smtClean="0"/>
              <a:t>De Novo Assembly</a:t>
            </a:r>
            <a:endParaRPr lang="en-US" kern="1200" dirty="0"/>
          </a:p>
        </p:txBody>
      </p:sp>
      <p:sp>
        <p:nvSpPr>
          <p:cNvPr id="13" name="Rounded Rectangle 12"/>
          <p:cNvSpPr/>
          <p:nvPr/>
        </p:nvSpPr>
        <p:spPr>
          <a:xfrm>
            <a:off x="4196167" y="4613562"/>
            <a:ext cx="2392858" cy="7916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Transcriptome Analysis </a:t>
            </a:r>
          </a:p>
          <a:p>
            <a:pPr algn="ctr"/>
            <a:r>
              <a:rPr lang="en-US" sz="1600" kern="1200" dirty="0" smtClean="0"/>
              <a:t>(RNA-seq) </a:t>
            </a:r>
            <a:endParaRPr lang="en-US" sz="1600" kern="1200" dirty="0"/>
          </a:p>
        </p:txBody>
      </p:sp>
      <p:sp>
        <p:nvSpPr>
          <p:cNvPr id="14" name="Rounded Rectangle 13"/>
          <p:cNvSpPr/>
          <p:nvPr/>
        </p:nvSpPr>
        <p:spPr>
          <a:xfrm>
            <a:off x="2748408" y="4603775"/>
            <a:ext cx="1323850" cy="8014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Exome Analysis</a:t>
            </a:r>
            <a:endParaRPr lang="en-US" sz="1600" kern="1200" dirty="0"/>
          </a:p>
        </p:txBody>
      </p:sp>
      <p:sp>
        <p:nvSpPr>
          <p:cNvPr id="15" name="Rounded Rectangle 14"/>
          <p:cNvSpPr/>
          <p:nvPr/>
        </p:nvSpPr>
        <p:spPr>
          <a:xfrm>
            <a:off x="959806" y="4613562"/>
            <a:ext cx="1788601" cy="79161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kern="1200" dirty="0" smtClean="0"/>
              <a:t>Whole Genome Analysis (WGS)</a:t>
            </a:r>
            <a:endParaRPr lang="en-US" sz="1600" kern="1200" dirty="0"/>
          </a:p>
        </p:txBody>
      </p:sp>
      <p:cxnSp>
        <p:nvCxnSpPr>
          <p:cNvPr id="16" name="Straight Connector 15"/>
          <p:cNvCxnSpPr/>
          <p:nvPr/>
        </p:nvCxnSpPr>
        <p:spPr>
          <a:xfrm rot="5400000">
            <a:off x="4588014" y="3317475"/>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4565944" y="4370330"/>
            <a:ext cx="429291" cy="1555"/>
          </a:xfrm>
          <a:prstGeom prst="line">
            <a:avLst/>
          </a:prstGeom>
          <a:ln w="8255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08576" y="6102470"/>
            <a:ext cx="8777681" cy="622620"/>
          </a:xfrm>
          <a:prstGeom prst="rect">
            <a:avLst/>
          </a:prstGeom>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600" kern="1200" dirty="0" smtClean="0"/>
              <a:t>Functional </a:t>
            </a:r>
            <a:r>
              <a:rPr lang="en-US" sz="1600" dirty="0" smtClean="0"/>
              <a:t>Genomics</a:t>
            </a:r>
            <a:r>
              <a:rPr lang="en-US" sz="1600" kern="1200" dirty="0" smtClean="0"/>
              <a:t>, Gene Regulation, Pathway Analysis – Cell Development &amp; Differentiation, Host-Pathogen interaction, Biomedical research </a:t>
            </a:r>
            <a:endParaRPr lang="en-US" sz="1600" kern="1200" dirty="0"/>
          </a:p>
        </p:txBody>
      </p:sp>
      <p:cxnSp>
        <p:nvCxnSpPr>
          <p:cNvPr id="19" name="Straight Connector 18"/>
          <p:cNvCxnSpPr/>
          <p:nvPr/>
        </p:nvCxnSpPr>
        <p:spPr>
          <a:xfrm>
            <a:off x="4793299" y="5449482"/>
            <a:ext cx="8583" cy="590726"/>
          </a:xfrm>
          <a:prstGeom prst="line">
            <a:avLst/>
          </a:prstGeom>
          <a:ln w="825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itle 1"/>
          <p:cNvSpPr txBox="1">
            <a:spLocks/>
          </p:cNvSpPr>
          <p:nvPr/>
        </p:nvSpPr>
        <p:spPr>
          <a:xfrm>
            <a:off x="308880" y="1936172"/>
            <a:ext cx="8547250" cy="49371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t>Overview - Computational/Bioinformatics Strategies for Genomic Data Analysis</a:t>
            </a:r>
            <a:endParaRPr lang="en-US" sz="2000" kern="1200" dirty="0"/>
          </a:p>
        </p:txBody>
      </p:sp>
      <p:sp>
        <p:nvSpPr>
          <p:cNvPr id="21" name="Rounded Rectangle 20"/>
          <p:cNvSpPr/>
          <p:nvPr/>
        </p:nvSpPr>
        <p:spPr>
          <a:xfrm>
            <a:off x="6703877" y="4615330"/>
            <a:ext cx="2347591" cy="9227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dirty="0" smtClean="0"/>
              <a:t>Genome-wide DNA-protein interactions</a:t>
            </a:r>
            <a:r>
              <a:rPr lang="en-US" sz="1600" kern="1200" dirty="0" smtClean="0"/>
              <a:t> </a:t>
            </a:r>
          </a:p>
          <a:p>
            <a:pPr algn="ctr"/>
            <a:r>
              <a:rPr lang="en-US" sz="1600" kern="1200" dirty="0" smtClean="0"/>
              <a:t>(</a:t>
            </a:r>
            <a:r>
              <a:rPr lang="en-US" sz="1600" dirty="0" smtClean="0"/>
              <a:t>ChIP</a:t>
            </a:r>
            <a:r>
              <a:rPr lang="en-US" sz="1600" kern="1200" dirty="0" smtClean="0"/>
              <a:t>-seq) </a:t>
            </a:r>
            <a:endParaRPr lang="en-US" sz="1600" kern="12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50131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4425" y="263525"/>
            <a:ext cx="8029575" cy="914400"/>
          </a:xfrm>
        </p:spPr>
        <p:txBody>
          <a:bodyPr>
            <a:normAutofit fontScale="90000"/>
          </a:bodyPr>
          <a:lstStyle/>
          <a:p>
            <a:r>
              <a:rPr lang="en-US" dirty="0"/>
              <a:t>DARE-NGS : </a:t>
            </a:r>
            <a:r>
              <a:rPr lang="en-US" dirty="0" smtClean="0"/>
              <a:t>Scientific Collaborative Development</a:t>
            </a:r>
            <a:endParaRPr lang="en-US" dirty="0"/>
          </a:p>
        </p:txBody>
      </p:sp>
      <p:pic>
        <p:nvPicPr>
          <p:cNvPr id="3" name="Picture 2" descr="NGS-pic.tiff"/>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158540" y="1473713"/>
            <a:ext cx="2581399" cy="1411019"/>
          </a:xfrm>
          <a:prstGeom prst="rect">
            <a:avLst/>
          </a:prstGeom>
        </p:spPr>
      </p:pic>
      <p:sp>
        <p:nvSpPr>
          <p:cNvPr id="8" name="Down Arrow 7"/>
          <p:cNvSpPr/>
          <p:nvPr/>
        </p:nvSpPr>
        <p:spPr>
          <a:xfrm>
            <a:off x="3955904" y="3013912"/>
            <a:ext cx="429094" cy="15394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405086" y="4683453"/>
            <a:ext cx="6282789" cy="369332"/>
          </a:xfrm>
          <a:prstGeom prst="rect">
            <a:avLst/>
          </a:prstGeom>
          <a:solidFill>
            <a:schemeClr val="accent6">
              <a:lumMod val="60000"/>
              <a:lumOff val="40000"/>
            </a:schemeClr>
          </a:solidFill>
        </p:spPr>
        <p:txBody>
          <a:bodyPr wrap="none" rtlCol="0">
            <a:spAutoFit/>
          </a:bodyPr>
          <a:lstStyle/>
          <a:p>
            <a:r>
              <a:rPr lang="en-US" b="1" dirty="0" smtClean="0">
                <a:solidFill>
                  <a:srgbClr val="660066"/>
                </a:solidFill>
              </a:rPr>
              <a:t>DARE-NGS : NGS Data Analysis Gateway Development</a:t>
            </a:r>
            <a:endParaRPr lang="en-US" b="1" dirty="0">
              <a:solidFill>
                <a:srgbClr val="660066"/>
              </a:solidFill>
            </a:endParaRPr>
          </a:p>
        </p:txBody>
      </p:sp>
      <p:grpSp>
        <p:nvGrpSpPr>
          <p:cNvPr id="4" name="Group 28"/>
          <p:cNvGrpSpPr/>
          <p:nvPr/>
        </p:nvGrpSpPr>
        <p:grpSpPr>
          <a:xfrm>
            <a:off x="199449" y="3413942"/>
            <a:ext cx="8739765" cy="2661365"/>
            <a:chOff x="174049" y="3947050"/>
            <a:chExt cx="8739765" cy="2661365"/>
          </a:xfrm>
        </p:grpSpPr>
        <p:sp>
          <p:nvSpPr>
            <p:cNvPr id="14" name="Title 1"/>
            <p:cNvSpPr txBox="1">
              <a:spLocks/>
            </p:cNvSpPr>
            <p:nvPr/>
          </p:nvSpPr>
          <p:spPr>
            <a:xfrm>
              <a:off x="5390356" y="3947050"/>
              <a:ext cx="3523458" cy="753000"/>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RNA-Seq : 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 (Tulane U)</a:t>
              </a:r>
              <a:endParaRPr lang="en-US" sz="2000" dirty="0">
                <a:solidFill>
                  <a:srgbClr val="000000"/>
                </a:solidFill>
              </a:endParaRPr>
            </a:p>
          </p:txBody>
        </p:sp>
        <p:sp>
          <p:nvSpPr>
            <p:cNvPr id="17" name="Title 1"/>
            <p:cNvSpPr txBox="1">
              <a:spLocks/>
            </p:cNvSpPr>
            <p:nvPr/>
          </p:nvSpPr>
          <p:spPr>
            <a:xfrm>
              <a:off x="482912" y="4099954"/>
              <a:ext cx="2411273" cy="600096"/>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 Large Scale Human Exome (PBRC)</a:t>
              </a:r>
              <a:endParaRPr lang="en-US" sz="2000" dirty="0">
                <a:solidFill>
                  <a:srgbClr val="000000"/>
                </a:solidFill>
              </a:endParaRPr>
            </a:p>
          </p:txBody>
        </p:sp>
        <p:sp>
          <p:nvSpPr>
            <p:cNvPr id="21" name="Title 1"/>
            <p:cNvSpPr txBox="1">
              <a:spLocks/>
            </p:cNvSpPr>
            <p:nvPr/>
          </p:nvSpPr>
          <p:spPr>
            <a:xfrm>
              <a:off x="174049" y="6024700"/>
              <a:ext cx="2411273" cy="583715"/>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62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Genome-wide Transcription Factor Binding :  ULM </a:t>
              </a:r>
              <a:endParaRPr lang="en-US" sz="2000" dirty="0">
                <a:solidFill>
                  <a:srgbClr val="000000"/>
                </a:solidFill>
              </a:endParaRPr>
            </a:p>
          </p:txBody>
        </p:sp>
        <p:sp>
          <p:nvSpPr>
            <p:cNvPr id="22" name="Title 1"/>
            <p:cNvSpPr txBox="1">
              <a:spLocks/>
            </p:cNvSpPr>
            <p:nvPr/>
          </p:nvSpPr>
          <p:spPr>
            <a:xfrm>
              <a:off x="5903535" y="5939355"/>
              <a:ext cx="2908587" cy="636551"/>
            </a:xfrm>
            <a:prstGeom prst="rect">
              <a:avLst/>
            </a:prstGeom>
            <a:ln>
              <a:solidFill>
                <a:schemeClr val="bg1"/>
              </a:solidFill>
            </a:ln>
            <a:effectLst>
              <a:glow rad="228600">
                <a:schemeClr val="accent5">
                  <a:satMod val="175000"/>
                  <a:alpha val="40000"/>
                </a:schemeClr>
              </a:glow>
            </a:effec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0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Host-Pathogen Interaction (Rice-B. Glumae) : LSU, </a:t>
              </a:r>
              <a:r>
                <a:rPr lang="en-US" sz="2000" dirty="0" err="1" smtClean="0">
                  <a:solidFill>
                    <a:srgbClr val="000000"/>
                  </a:solidFill>
                </a:rPr>
                <a:t>AgCenter</a:t>
              </a:r>
              <a:endParaRPr lang="en-US" sz="2000" dirty="0">
                <a:solidFill>
                  <a:srgbClr val="000000"/>
                </a:solidFill>
              </a:endParaRPr>
            </a:p>
          </p:txBody>
        </p:sp>
        <p:cxnSp>
          <p:nvCxnSpPr>
            <p:cNvPr id="13" name="Straight Arrow Connector 12"/>
            <p:cNvCxnSpPr/>
            <p:nvPr/>
          </p:nvCxnSpPr>
          <p:spPr>
            <a:xfrm flipH="1">
              <a:off x="4695668" y="4683934"/>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746522" y="4700050"/>
              <a:ext cx="386618" cy="554611"/>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2726056" y="5672068"/>
              <a:ext cx="694688" cy="585563"/>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4887318" y="5730962"/>
              <a:ext cx="827221" cy="397856"/>
            </a:xfrm>
            <a:prstGeom prst="straightConnector1">
              <a:avLst/>
            </a:prstGeom>
            <a:ln w="76200" cmpd="sng">
              <a:solidFill>
                <a:srgbClr val="800000"/>
              </a:solidFill>
              <a:headEnd type="triangle"/>
              <a:tailEnd type="triangle"/>
            </a:ln>
            <a:effectLst>
              <a:glow rad="2286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475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DARE-NGS : Scientific Collaborative Development</a:t>
            </a:r>
          </a:p>
        </p:txBody>
      </p:sp>
      <p:sp>
        <p:nvSpPr>
          <p:cNvPr id="20" name="Title 1"/>
          <p:cNvSpPr txBox="1">
            <a:spLocks/>
          </p:cNvSpPr>
          <p:nvPr/>
        </p:nvSpPr>
        <p:spPr>
          <a:xfrm>
            <a:off x="1092051" y="1619223"/>
            <a:ext cx="7480737" cy="815950"/>
          </a:xfrm>
          <a:prstGeom prst="rect">
            <a:avLst/>
          </a:prstGeom>
          <a:solidFill>
            <a:schemeClr val="accent4">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775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Transcriptome Analysis of </a:t>
            </a:r>
            <a:r>
              <a:rPr lang="en-US" sz="2000" dirty="0" err="1" smtClean="0">
                <a:solidFill>
                  <a:srgbClr val="000000"/>
                </a:solidFill>
              </a:rPr>
              <a:t>Burkitt’s</a:t>
            </a:r>
            <a:r>
              <a:rPr lang="en-US" sz="2000" dirty="0" smtClean="0">
                <a:solidFill>
                  <a:srgbClr val="000000"/>
                </a:solidFill>
              </a:rPr>
              <a:t> Lymphoma cells and </a:t>
            </a:r>
            <a:r>
              <a:rPr lang="en-US" sz="2000" dirty="0" err="1" smtClean="0">
                <a:solidFill>
                  <a:srgbClr val="000000"/>
                </a:solidFill>
              </a:rPr>
              <a:t>lincRNAs</a:t>
            </a:r>
            <a:r>
              <a:rPr lang="en-US" sz="2000" dirty="0" smtClean="0">
                <a:solidFill>
                  <a:srgbClr val="000000"/>
                </a:solidFill>
              </a:rPr>
              <a:t> Discovery</a:t>
            </a:r>
            <a:endParaRPr lang="en-US" sz="2000" dirty="0">
              <a:solidFill>
                <a:srgbClr val="000000"/>
              </a:solidFill>
            </a:endParaRPr>
          </a:p>
          <a:p>
            <a:pPr marL="342900" indent="-342900">
              <a:buFontTx/>
              <a:buChar char="-"/>
            </a:pPr>
            <a:r>
              <a:rPr lang="en-US" sz="2000" dirty="0">
                <a:solidFill>
                  <a:srgbClr val="000000"/>
                </a:solidFill>
              </a:rPr>
              <a:t>PI : Erik </a:t>
            </a:r>
            <a:r>
              <a:rPr lang="en-US" sz="2000" dirty="0" err="1">
                <a:solidFill>
                  <a:srgbClr val="000000"/>
                </a:solidFill>
              </a:rPr>
              <a:t>Flamington</a:t>
            </a:r>
            <a:r>
              <a:rPr lang="en-US" sz="2000" dirty="0">
                <a:solidFill>
                  <a:srgbClr val="000000"/>
                </a:solidFill>
              </a:rPr>
              <a:t> (Tulane U)/Carl (Tulane GCF)</a:t>
            </a:r>
          </a:p>
          <a:p>
            <a:pPr marL="342900" indent="-342900">
              <a:buFontTx/>
              <a:buChar char="-"/>
            </a:pPr>
            <a:r>
              <a:rPr lang="en-US" sz="2000" dirty="0" smtClean="0">
                <a:solidFill>
                  <a:srgbClr val="000000"/>
                </a:solidFill>
              </a:rPr>
              <a:t>Focus </a:t>
            </a:r>
            <a:r>
              <a:rPr lang="en-US" sz="2000" dirty="0">
                <a:solidFill>
                  <a:srgbClr val="000000"/>
                </a:solidFill>
              </a:rPr>
              <a:t>: </a:t>
            </a:r>
            <a:r>
              <a:rPr lang="en-US" sz="2000" dirty="0" smtClean="0">
                <a:solidFill>
                  <a:srgbClr val="000000"/>
                </a:solidFill>
              </a:rPr>
              <a:t>RNA-Seq using </a:t>
            </a:r>
            <a:r>
              <a:rPr lang="en-US" sz="2000" dirty="0" err="1" smtClean="0">
                <a:solidFill>
                  <a:srgbClr val="000000"/>
                </a:solidFill>
              </a:rPr>
              <a:t>Tophat</a:t>
            </a:r>
            <a:r>
              <a:rPr lang="en-US" sz="2000" dirty="0" smtClean="0">
                <a:solidFill>
                  <a:srgbClr val="000000"/>
                </a:solidFill>
              </a:rPr>
              <a:t>/Cufflink, </a:t>
            </a:r>
            <a:r>
              <a:rPr lang="en-US" sz="2000" dirty="0" err="1" smtClean="0">
                <a:solidFill>
                  <a:srgbClr val="000000"/>
                </a:solidFill>
              </a:rPr>
              <a:t>Tophat</a:t>
            </a:r>
            <a:r>
              <a:rPr lang="en-US" sz="2000" dirty="0" smtClean="0">
                <a:solidFill>
                  <a:srgbClr val="000000"/>
                </a:solidFill>
              </a:rPr>
              <a:t>-fusion</a:t>
            </a:r>
            <a:endParaRPr lang="en-US" sz="2000" dirty="0">
              <a:solidFill>
                <a:srgbClr val="000000"/>
              </a:solidFill>
            </a:endParaRPr>
          </a:p>
        </p:txBody>
      </p:sp>
      <p:sp>
        <p:nvSpPr>
          <p:cNvPr id="16" name="Title 1"/>
          <p:cNvSpPr txBox="1">
            <a:spLocks/>
          </p:cNvSpPr>
          <p:nvPr/>
        </p:nvSpPr>
        <p:spPr>
          <a:xfrm>
            <a:off x="1092051" y="2619113"/>
            <a:ext cx="7480737" cy="829219"/>
          </a:xfrm>
          <a:prstGeom prst="rect">
            <a:avLst/>
          </a:prstGeom>
          <a:solidFill>
            <a:schemeClr val="accent4">
              <a:lumMod val="40000"/>
              <a:lumOff val="60000"/>
            </a:schemeClr>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Exome Analysis</a:t>
            </a:r>
            <a:endParaRPr lang="en-US" sz="2000" dirty="0">
              <a:solidFill>
                <a:srgbClr val="000000"/>
              </a:solidFill>
            </a:endParaRPr>
          </a:p>
          <a:p>
            <a:pPr marL="342900" indent="-342900">
              <a:buFontTx/>
              <a:buChar char="-"/>
            </a:pPr>
            <a:r>
              <a:rPr lang="en-US" sz="2000" dirty="0">
                <a:solidFill>
                  <a:srgbClr val="000000"/>
                </a:solidFill>
              </a:rPr>
              <a:t>PI : Tuomo Rankinen (HGL, PBRC)/PBRC GCF</a:t>
            </a:r>
          </a:p>
          <a:p>
            <a:pPr marL="342900" indent="-342900">
              <a:buFontTx/>
              <a:buChar char="-"/>
            </a:pPr>
            <a:r>
              <a:rPr lang="en-US" sz="2000" dirty="0" smtClean="0">
                <a:solidFill>
                  <a:srgbClr val="000000"/>
                </a:solidFill>
              </a:rPr>
              <a:t>Focus </a:t>
            </a:r>
            <a:r>
              <a:rPr lang="en-US" sz="2000" dirty="0">
                <a:solidFill>
                  <a:srgbClr val="000000"/>
                </a:solidFill>
              </a:rPr>
              <a:t>: Large </a:t>
            </a:r>
            <a:r>
              <a:rPr lang="en-US" sz="2000" dirty="0" smtClean="0">
                <a:solidFill>
                  <a:srgbClr val="000000"/>
                </a:solidFill>
              </a:rPr>
              <a:t>Scale </a:t>
            </a:r>
            <a:r>
              <a:rPr lang="en-US" sz="2000" dirty="0">
                <a:solidFill>
                  <a:srgbClr val="000000"/>
                </a:solidFill>
              </a:rPr>
              <a:t>M</a:t>
            </a:r>
            <a:r>
              <a:rPr lang="en-US" sz="2000" dirty="0" smtClean="0">
                <a:solidFill>
                  <a:srgbClr val="000000"/>
                </a:solidFill>
              </a:rPr>
              <a:t>apping </a:t>
            </a:r>
            <a:r>
              <a:rPr lang="en-US" sz="2000" dirty="0">
                <a:solidFill>
                  <a:srgbClr val="000000"/>
                </a:solidFill>
              </a:rPr>
              <a:t>and </a:t>
            </a:r>
            <a:r>
              <a:rPr lang="en-US" sz="2000" dirty="0" smtClean="0">
                <a:solidFill>
                  <a:srgbClr val="000000"/>
                </a:solidFill>
              </a:rPr>
              <a:t>Genome </a:t>
            </a:r>
            <a:r>
              <a:rPr lang="en-US" sz="2000" dirty="0">
                <a:solidFill>
                  <a:srgbClr val="000000"/>
                </a:solidFill>
              </a:rPr>
              <a:t>V</a:t>
            </a:r>
            <a:r>
              <a:rPr lang="en-US" sz="2000" dirty="0" smtClean="0">
                <a:solidFill>
                  <a:srgbClr val="000000"/>
                </a:solidFill>
              </a:rPr>
              <a:t>ariation </a:t>
            </a:r>
            <a:r>
              <a:rPr lang="en-US" sz="2000" dirty="0">
                <a:solidFill>
                  <a:srgbClr val="000000"/>
                </a:solidFill>
              </a:rPr>
              <a:t>D</a:t>
            </a:r>
            <a:r>
              <a:rPr lang="en-US" sz="2000" dirty="0" smtClean="0">
                <a:solidFill>
                  <a:srgbClr val="000000"/>
                </a:solidFill>
              </a:rPr>
              <a:t>iscovery</a:t>
            </a:r>
            <a:r>
              <a:rPr lang="en-US" sz="2000" kern="1200" dirty="0" smtClean="0">
                <a:solidFill>
                  <a:srgbClr val="000000"/>
                </a:solidFill>
              </a:rPr>
              <a:t> </a:t>
            </a:r>
          </a:p>
        </p:txBody>
      </p:sp>
      <p:sp>
        <p:nvSpPr>
          <p:cNvPr id="18" name="Title 1"/>
          <p:cNvSpPr txBox="1">
            <a:spLocks/>
          </p:cNvSpPr>
          <p:nvPr/>
        </p:nvSpPr>
        <p:spPr>
          <a:xfrm>
            <a:off x="1092051" y="3585706"/>
            <a:ext cx="7480737" cy="82921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1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kern="1200" dirty="0" smtClean="0">
                <a:solidFill>
                  <a:srgbClr val="000000"/>
                </a:solidFill>
              </a:rPr>
              <a:t>Genome-wide (C. </a:t>
            </a:r>
            <a:r>
              <a:rPr lang="en-US" sz="2000" kern="1200" dirty="0" err="1" smtClean="0">
                <a:solidFill>
                  <a:srgbClr val="000000"/>
                </a:solidFill>
              </a:rPr>
              <a:t>elegans</a:t>
            </a:r>
            <a:r>
              <a:rPr lang="en-US" sz="2000" kern="1200" dirty="0" smtClean="0">
                <a:solidFill>
                  <a:srgbClr val="000000"/>
                </a:solidFill>
              </a:rPr>
              <a:t>) </a:t>
            </a:r>
            <a:r>
              <a:rPr lang="en-US" sz="2000" dirty="0">
                <a:solidFill>
                  <a:srgbClr val="000000"/>
                </a:solidFill>
              </a:rPr>
              <a:t>T</a:t>
            </a:r>
            <a:r>
              <a:rPr lang="en-US" sz="2000" kern="1200" dirty="0" smtClean="0">
                <a:solidFill>
                  <a:srgbClr val="000000"/>
                </a:solidFill>
              </a:rPr>
              <a:t>ranscription </a:t>
            </a:r>
            <a:r>
              <a:rPr lang="en-US" sz="2000" dirty="0">
                <a:solidFill>
                  <a:srgbClr val="000000"/>
                </a:solidFill>
              </a:rPr>
              <a:t>F</a:t>
            </a:r>
            <a:r>
              <a:rPr lang="en-US" sz="2000" kern="1200" dirty="0" smtClean="0">
                <a:solidFill>
                  <a:srgbClr val="000000"/>
                </a:solidFill>
              </a:rPr>
              <a:t>actor (NHR-6) Binding</a:t>
            </a:r>
          </a:p>
          <a:p>
            <a:pPr marL="342900" indent="-342900">
              <a:buFontTx/>
              <a:buChar char="-"/>
            </a:pPr>
            <a:r>
              <a:rPr lang="en-US" sz="2000" dirty="0" smtClean="0">
                <a:solidFill>
                  <a:srgbClr val="000000"/>
                </a:solidFill>
              </a:rPr>
              <a:t>PI : Chris </a:t>
            </a:r>
            <a:r>
              <a:rPr lang="en-US" sz="2000" dirty="0" err="1" smtClean="0">
                <a:solidFill>
                  <a:srgbClr val="000000"/>
                </a:solidFill>
              </a:rPr>
              <a:t>Gissendanner</a:t>
            </a:r>
            <a:r>
              <a:rPr lang="en-US" sz="2000" dirty="0" smtClean="0">
                <a:solidFill>
                  <a:srgbClr val="000000"/>
                </a:solidFill>
              </a:rPr>
              <a:t> (ULM)  (LBRN PI)</a:t>
            </a:r>
          </a:p>
          <a:p>
            <a:pPr marL="342900" indent="-342900">
              <a:buFontTx/>
              <a:buChar char="-"/>
            </a:pPr>
            <a:r>
              <a:rPr lang="en-US" sz="2000" dirty="0" smtClean="0">
                <a:solidFill>
                  <a:srgbClr val="000000"/>
                </a:solidFill>
              </a:rPr>
              <a:t>Focus</a:t>
            </a:r>
            <a:r>
              <a:rPr lang="en-US" sz="2000" kern="1200" dirty="0" smtClean="0">
                <a:solidFill>
                  <a:srgbClr val="000000"/>
                </a:solidFill>
              </a:rPr>
              <a:t> : ChIP-seq </a:t>
            </a:r>
            <a:r>
              <a:rPr lang="en-US" sz="2000" dirty="0">
                <a:solidFill>
                  <a:srgbClr val="000000"/>
                </a:solidFill>
              </a:rPr>
              <a:t>P</a:t>
            </a:r>
            <a:r>
              <a:rPr lang="en-US" sz="2000" kern="1200" dirty="0" smtClean="0">
                <a:solidFill>
                  <a:srgbClr val="000000"/>
                </a:solidFill>
              </a:rPr>
              <a:t>ipeline </a:t>
            </a:r>
            <a:r>
              <a:rPr lang="en-US" sz="2000" dirty="0">
                <a:solidFill>
                  <a:srgbClr val="000000"/>
                </a:solidFill>
              </a:rPr>
              <a:t>D</a:t>
            </a:r>
            <a:r>
              <a:rPr lang="en-US" sz="2000" kern="1200" dirty="0" smtClean="0">
                <a:solidFill>
                  <a:srgbClr val="000000"/>
                </a:solidFill>
              </a:rPr>
              <a:t>evelopment</a:t>
            </a:r>
          </a:p>
        </p:txBody>
      </p:sp>
      <p:sp>
        <p:nvSpPr>
          <p:cNvPr id="19" name="Title 1"/>
          <p:cNvSpPr txBox="1">
            <a:spLocks/>
          </p:cNvSpPr>
          <p:nvPr/>
        </p:nvSpPr>
        <p:spPr>
          <a:xfrm>
            <a:off x="1092051" y="4533196"/>
            <a:ext cx="7480737" cy="1218759"/>
          </a:xfrm>
          <a:prstGeom prst="rect">
            <a:avLst/>
          </a:prstGeom>
          <a:solidFill>
            <a:srgbClr val="CBE6F9"/>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85000" lnSpcReduction="20000"/>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smtClean="0">
                <a:solidFill>
                  <a:srgbClr val="000000"/>
                </a:solidFill>
              </a:rPr>
              <a:t>Rice-B.Glumae (Host-Pathogen)</a:t>
            </a:r>
          </a:p>
          <a:p>
            <a:pPr marL="342900" indent="-342900">
              <a:buFontTx/>
              <a:buChar char="-"/>
            </a:pPr>
            <a:r>
              <a:rPr lang="en-US" sz="2000" kern="1200" dirty="0" smtClean="0">
                <a:solidFill>
                  <a:srgbClr val="000000"/>
                </a:solidFill>
              </a:rPr>
              <a:t>PI : Jong-</a:t>
            </a:r>
            <a:r>
              <a:rPr lang="en-US" sz="2000" kern="1200" dirty="0" err="1" smtClean="0">
                <a:solidFill>
                  <a:srgbClr val="000000"/>
                </a:solidFill>
              </a:rPr>
              <a:t>hyun</a:t>
            </a:r>
            <a:r>
              <a:rPr lang="en-US" sz="2000" kern="1200" dirty="0" smtClean="0">
                <a:solidFill>
                  <a:srgbClr val="000000"/>
                </a:solidFill>
              </a:rPr>
              <a:t> Ham (</a:t>
            </a:r>
            <a:r>
              <a:rPr lang="en-US" sz="2000" kern="1200" dirty="0" err="1" smtClean="0">
                <a:solidFill>
                  <a:srgbClr val="000000"/>
                </a:solidFill>
              </a:rPr>
              <a:t>AgCener</a:t>
            </a:r>
            <a:r>
              <a:rPr lang="en-US" sz="2000" kern="1200" dirty="0" smtClean="0">
                <a:solidFill>
                  <a:srgbClr val="000000"/>
                </a:solidFill>
              </a:rPr>
              <a:t>, LSU)</a:t>
            </a:r>
          </a:p>
          <a:p>
            <a:pPr marL="342900" indent="-342900">
              <a:buFontTx/>
              <a:buChar char="-"/>
            </a:pPr>
            <a:r>
              <a:rPr lang="en-US" sz="2000" dirty="0" smtClean="0">
                <a:solidFill>
                  <a:srgbClr val="000000"/>
                </a:solidFill>
              </a:rPr>
              <a:t>Focus</a:t>
            </a:r>
            <a:r>
              <a:rPr lang="en-US" sz="2000" kern="1200" dirty="0" smtClean="0">
                <a:solidFill>
                  <a:srgbClr val="000000"/>
                </a:solidFill>
              </a:rPr>
              <a:t> : Host-pathogen Interaction using RNA-Seq, Integrative </a:t>
            </a:r>
            <a:r>
              <a:rPr lang="en-US" sz="2000" dirty="0" smtClean="0">
                <a:solidFill>
                  <a:srgbClr val="000000"/>
                </a:solidFill>
              </a:rPr>
              <a:t>Infrastructure for Drug Discovery targeting Quorum-Sensing Mechanism</a:t>
            </a:r>
            <a:endParaRPr lang="en-US" sz="2000" kern="1200" dirty="0" smtClean="0">
              <a:solidFill>
                <a:srgbClr val="000000"/>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6592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pPr algn="ctr"/>
            <a:r>
              <a:rPr lang="en-US" sz="3600" dirty="0" err="1" smtClean="0"/>
              <a:t>ChIP-seq</a:t>
            </a:r>
            <a:r>
              <a:rPr lang="en-US" sz="3600" dirty="0" smtClean="0"/>
              <a:t> analysis of the NR4A nuclear receptor transcription factor in </a:t>
            </a:r>
            <a:r>
              <a:rPr lang="en-US" sz="3600" i="1" dirty="0" smtClean="0"/>
              <a:t>C. </a:t>
            </a:r>
            <a:r>
              <a:rPr lang="en-US" sz="3600" i="1" dirty="0" err="1" smtClean="0"/>
              <a:t>elegans</a:t>
            </a:r>
            <a:endParaRPr lang="en-US" sz="3600" i="1" dirty="0"/>
          </a:p>
        </p:txBody>
      </p:sp>
      <p:sp>
        <p:nvSpPr>
          <p:cNvPr id="5" name="Subtitle 4"/>
          <p:cNvSpPr>
            <a:spLocks noGrp="1"/>
          </p:cNvSpPr>
          <p:nvPr>
            <p:ph type="subTitle" idx="1"/>
          </p:nvPr>
        </p:nvSpPr>
        <p:spPr>
          <a:xfrm>
            <a:off x="1371600" y="4343400"/>
            <a:ext cx="6400800" cy="1752600"/>
          </a:xfrm>
        </p:spPr>
        <p:txBody>
          <a:bodyPr>
            <a:normAutofit/>
          </a:bodyPr>
          <a:lstStyle/>
          <a:p>
            <a:r>
              <a:rPr lang="en-US" dirty="0" smtClean="0">
                <a:solidFill>
                  <a:schemeClr val="tx1"/>
                </a:solidFill>
              </a:rPr>
              <a:t>Chris R. </a:t>
            </a:r>
            <a:r>
              <a:rPr lang="en-US" dirty="0" err="1" smtClean="0">
                <a:solidFill>
                  <a:schemeClr val="tx1"/>
                </a:solidFill>
              </a:rPr>
              <a:t>Gissendanner</a:t>
            </a:r>
            <a:r>
              <a:rPr lang="en-US" dirty="0" smtClean="0">
                <a:solidFill>
                  <a:schemeClr val="tx1"/>
                </a:solidFill>
              </a:rPr>
              <a:t>, Ph.D.</a:t>
            </a:r>
          </a:p>
          <a:p>
            <a:r>
              <a:rPr lang="en-US" dirty="0" smtClean="0">
                <a:solidFill>
                  <a:schemeClr val="tx1"/>
                </a:solidFill>
              </a:rPr>
              <a:t>Dept. of Basic Pharmaceutical Sciences</a:t>
            </a:r>
          </a:p>
          <a:p>
            <a:r>
              <a:rPr lang="en-US" dirty="0" smtClean="0">
                <a:solidFill>
                  <a:schemeClr val="tx1"/>
                </a:solidFill>
              </a:rPr>
              <a:t>ULM College of Pharmacy</a:t>
            </a:r>
            <a:endParaRPr lang="en-US"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01334644"/>
      </p:ext>
    </p:extLst>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idx="1"/>
          </p:nvPr>
        </p:nvSpPr>
        <p:spPr/>
        <p:txBody>
          <a:bodyPr>
            <a:noAutofit/>
          </a:bodyPr>
          <a:lstStyle/>
          <a:p>
            <a:r>
              <a:rPr lang="en-US" sz="1800" dirty="0" smtClean="0"/>
              <a:t>Focus of INBRE project is to determine the cellular mechanisms of NR4A NR activity during organogenesis in </a:t>
            </a:r>
            <a:r>
              <a:rPr lang="en-US" sz="1800" i="1" dirty="0" smtClean="0"/>
              <a:t>C. </a:t>
            </a:r>
            <a:r>
              <a:rPr lang="en-US" sz="1800" i="1" dirty="0" err="1" smtClean="0"/>
              <a:t>elegans</a:t>
            </a:r>
            <a:endParaRPr lang="en-US" sz="1800" i="1" dirty="0" smtClean="0"/>
          </a:p>
          <a:p>
            <a:pPr lvl="1"/>
            <a:r>
              <a:rPr lang="en-US" sz="1800" dirty="0" smtClean="0"/>
              <a:t>NHR-6 is the </a:t>
            </a:r>
            <a:r>
              <a:rPr lang="en-US" sz="1800" i="1" dirty="0" smtClean="0"/>
              <a:t>C. </a:t>
            </a:r>
            <a:r>
              <a:rPr lang="en-US" sz="1800" i="1" dirty="0" err="1" smtClean="0"/>
              <a:t>elegans</a:t>
            </a:r>
            <a:r>
              <a:rPr lang="en-US" sz="1800" i="1" dirty="0" smtClean="0"/>
              <a:t> </a:t>
            </a:r>
            <a:r>
              <a:rPr lang="en-US" sz="1800" dirty="0" smtClean="0"/>
              <a:t>NR4A nuclear receptor </a:t>
            </a:r>
            <a:r>
              <a:rPr lang="en-US" sz="1800" dirty="0" err="1" smtClean="0"/>
              <a:t>ortholog</a:t>
            </a:r>
            <a:endParaRPr lang="en-US" sz="1800" dirty="0" smtClean="0"/>
          </a:p>
          <a:p>
            <a:pPr lvl="1"/>
            <a:endParaRPr lang="en-US" sz="1800" dirty="0" smtClean="0"/>
          </a:p>
          <a:p>
            <a:r>
              <a:rPr lang="en-US" sz="1800" i="1" dirty="0" smtClean="0"/>
              <a:t>Hypothesis: </a:t>
            </a:r>
            <a:r>
              <a:rPr lang="en-US" sz="1800" dirty="0" smtClean="0"/>
              <a:t>NHR-6 has dualistic functions in regulating cell proliferation and cell differentiation and that these activities are regulated through differential interactions with signal transduction pathways</a:t>
            </a:r>
          </a:p>
          <a:p>
            <a:endParaRPr lang="en-US" sz="1800" dirty="0" smtClean="0"/>
          </a:p>
          <a:p>
            <a:r>
              <a:rPr lang="en-US" sz="1800" dirty="0" smtClean="0"/>
              <a:t>One test of this hypothesis is to identify NHR-6 target genes</a:t>
            </a:r>
          </a:p>
          <a:p>
            <a:endParaRPr lang="en-US" sz="1800" dirty="0" smtClean="0"/>
          </a:p>
          <a:p>
            <a:r>
              <a:rPr lang="en-US" sz="1800" dirty="0" smtClean="0"/>
              <a:t>What are the target genes regulated by NHR-6 during distinct stages of organ development?</a:t>
            </a:r>
          </a:p>
          <a:p>
            <a:pPr lvl="1"/>
            <a:r>
              <a:rPr lang="en-US" sz="1800" dirty="0" smtClean="0"/>
              <a:t>Are there distinct sets of target genes regulated by NHR-6 during the cell proliferation and cell differentiation stages of organ development?</a:t>
            </a:r>
          </a:p>
          <a:p>
            <a:endParaRPr lang="en-US" sz="1800" i="1"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7662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3"/>
          <p:cNvSpPr>
            <a:spLocks noGrp="1" noChangeArrowheads="1"/>
          </p:cNvSpPr>
          <p:nvPr>
            <p:ph type="title" idx="4294967295"/>
          </p:nvPr>
        </p:nvSpPr>
        <p:spPr>
          <a:xfrm>
            <a:off x="0" y="28575"/>
            <a:ext cx="8229600" cy="657225"/>
          </a:xfrm>
        </p:spPr>
        <p:txBody>
          <a:bodyPr>
            <a:normAutofit/>
          </a:bodyPr>
          <a:lstStyle/>
          <a:p>
            <a:pPr eaLnBrk="1" hangingPunct="1">
              <a:defRPr/>
            </a:pPr>
            <a:r>
              <a:rPr lang="en-US" sz="3200" i="1" dirty="0" err="1" smtClean="0"/>
              <a:t>Caenorhabditis</a:t>
            </a:r>
            <a:r>
              <a:rPr lang="en-US" sz="3200" i="1" dirty="0" smtClean="0"/>
              <a:t> </a:t>
            </a:r>
            <a:r>
              <a:rPr lang="en-US" sz="3200" i="1" dirty="0" err="1" smtClean="0"/>
              <a:t>elegans</a:t>
            </a:r>
            <a:r>
              <a:rPr lang="en-US" sz="3200" b="0" dirty="0" smtClean="0"/>
              <a:t>: invariant cell lineage</a:t>
            </a:r>
            <a:endParaRPr lang="en-US" sz="3200" i="1" dirty="0" smtClean="0"/>
          </a:p>
        </p:txBody>
      </p:sp>
      <p:grpSp>
        <p:nvGrpSpPr>
          <p:cNvPr id="2" name="Group 1"/>
          <p:cNvGrpSpPr>
            <a:grpSpLocks/>
          </p:cNvGrpSpPr>
          <p:nvPr/>
        </p:nvGrpSpPr>
        <p:grpSpPr bwMode="auto">
          <a:xfrm>
            <a:off x="76200" y="727075"/>
            <a:ext cx="9067800" cy="6094413"/>
            <a:chOff x="76200" y="727075"/>
            <a:chExt cx="9067800" cy="6094413"/>
          </a:xfrm>
        </p:grpSpPr>
        <p:pic>
          <p:nvPicPr>
            <p:cNvPr id="6148" name="Picture 3" descr="lineage"/>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6200" y="2819400"/>
              <a:ext cx="8991600" cy="40020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6149" name="Picture 4" descr="worm"/>
            <p:cNvPicPr>
              <a:picLocks noChangeAspect="1" noChangeArrowheads="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6200" y="727075"/>
              <a:ext cx="9067800" cy="21685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0813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ChIP-seq</a:t>
            </a:r>
            <a:r>
              <a:rPr lang="en-US" dirty="0" smtClean="0"/>
              <a:t>: rationale and approach</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ChIP-seq</a:t>
            </a:r>
            <a:r>
              <a:rPr lang="en-US" dirty="0" smtClean="0"/>
              <a:t> is a robust, unbiased approach to identifying candidate transcription factor target genes</a:t>
            </a:r>
          </a:p>
          <a:p>
            <a:r>
              <a:rPr lang="en-US" dirty="0" smtClean="0"/>
              <a:t>Our experimental system is also well-suited to using this approach</a:t>
            </a:r>
          </a:p>
          <a:p>
            <a:pPr lvl="1"/>
            <a:r>
              <a:rPr lang="en-US" dirty="0" smtClean="0"/>
              <a:t>1) NHR-6 is not broadly expressed (restricted to a specific organ </a:t>
            </a:r>
            <a:r>
              <a:rPr lang="en-US" dirty="0" err="1" smtClean="0"/>
              <a:t>primordium</a:t>
            </a:r>
            <a:r>
              <a:rPr lang="en-US" dirty="0" smtClean="0"/>
              <a:t> and a few neurons) </a:t>
            </a:r>
            <a:r>
              <a:rPr lang="en-US" dirty="0" smtClean="0">
                <a:sym typeface="Wingdings" pitchFamily="2" charset="2"/>
              </a:rPr>
              <a:t> for our whole-animal approach most target genes will have relevance to the developmental process we are studying</a:t>
            </a:r>
            <a:endParaRPr lang="en-US" i="1" dirty="0">
              <a:sym typeface="Wingdings" pitchFamily="2" charset="2"/>
            </a:endParaRPr>
          </a:p>
          <a:p>
            <a:pPr lvl="1"/>
            <a:endParaRPr lang="en-US" i="1" dirty="0" smtClean="0"/>
          </a:p>
          <a:p>
            <a:pPr lvl="1"/>
            <a:r>
              <a:rPr lang="en-US" dirty="0" smtClean="0"/>
              <a:t>2) We have shown that GFP-tagged NHR-6 is fully functional </a:t>
            </a:r>
            <a:r>
              <a:rPr lang="en-US" i="1" dirty="0" smtClean="0"/>
              <a:t>in vivo </a:t>
            </a:r>
            <a:r>
              <a:rPr lang="en-US" dirty="0" smtClean="0"/>
              <a:t>using genetic rescue assays</a:t>
            </a:r>
          </a:p>
          <a:p>
            <a:pPr lvl="2"/>
            <a:r>
              <a:rPr lang="en-US" dirty="0" smtClean="0"/>
              <a:t>Reliable GFP antibodies</a:t>
            </a:r>
          </a:p>
          <a:p>
            <a:pPr lvl="2"/>
            <a:endParaRPr lang="en-US" dirty="0" smtClean="0"/>
          </a:p>
          <a:p>
            <a:pPr lvl="1"/>
            <a:r>
              <a:rPr lang="en-US" dirty="0" smtClean="0"/>
              <a:t>3) Concurrent study using microarray analysis of tissue-specific isolated mRNAs</a:t>
            </a:r>
          </a:p>
          <a:p>
            <a:pPr lvl="2"/>
            <a:r>
              <a:rPr lang="en-US" dirty="0" smtClean="0"/>
              <a:t>Correlate </a:t>
            </a:r>
            <a:r>
              <a:rPr lang="en-US" dirty="0" err="1" smtClean="0"/>
              <a:t>ChIP-seq</a:t>
            </a:r>
            <a:r>
              <a:rPr lang="en-US" dirty="0" smtClean="0"/>
              <a:t> data to gene expression data</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9065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AutoShape 2"/>
          <p:cNvSpPr>
            <a:spLocks noGrp="1" noChangeArrowheads="1"/>
          </p:cNvSpPr>
          <p:nvPr>
            <p:ph type="title" idx="4294967295"/>
          </p:nvPr>
        </p:nvSpPr>
        <p:spPr>
          <a:xfrm>
            <a:off x="1143000" y="533400"/>
            <a:ext cx="7924800" cy="1143000"/>
          </a:xfrm>
        </p:spPr>
        <p:txBody>
          <a:bodyPr/>
          <a:lstStyle/>
          <a:p>
            <a:pPr algn="ctr"/>
            <a:r>
              <a:rPr lang="en-US" sz="3200" dirty="0"/>
              <a:t>Experimental Approach: Whole animal </a:t>
            </a:r>
            <a:r>
              <a:rPr lang="en-US" sz="3200" dirty="0" err="1"/>
              <a:t>ChIP-seq</a:t>
            </a:r>
            <a:endParaRPr lang="en-US" sz="3200" dirty="0"/>
          </a:p>
        </p:txBody>
      </p:sp>
      <p:pic>
        <p:nvPicPr>
          <p:cNvPr id="76805" name="Picture 5"/>
          <p:cNvPicPr>
            <a:picLocks noChangeAspect="1" noChangeArrowheads="1"/>
          </p:cNvPicPr>
          <p:nvPr/>
        </p:nvPicPr>
        <p:blipFill>
          <a:blip r:embed="rId2" cstate="print">
            <a:lum bright="-20000" contrast="3800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066800" y="2590800"/>
            <a:ext cx="2209800" cy="7175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76806" name="Picture 6" descr="Image157"/>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2118" t="39372" r="35999" b="25311"/>
          <a:stretch>
            <a:fillRect/>
          </a:stretch>
        </p:blipFill>
        <p:spPr bwMode="auto">
          <a:xfrm>
            <a:off x="3810000" y="2590800"/>
            <a:ext cx="1392238" cy="596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6807" name="Line 7"/>
          <p:cNvSpPr>
            <a:spLocks noChangeShapeType="1"/>
          </p:cNvSpPr>
          <p:nvPr/>
        </p:nvSpPr>
        <p:spPr bwMode="auto">
          <a:xfrm flipV="1">
            <a:off x="3048000" y="2819400"/>
            <a:ext cx="685800" cy="228600"/>
          </a:xfrm>
          <a:prstGeom prst="lin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808" name="Line 8"/>
          <p:cNvSpPr>
            <a:spLocks noChangeShapeType="1"/>
          </p:cNvSpPr>
          <p:nvPr/>
        </p:nvSpPr>
        <p:spPr bwMode="auto">
          <a:xfrm flipV="1">
            <a:off x="2895600" y="3124200"/>
            <a:ext cx="838200" cy="76200"/>
          </a:xfrm>
          <a:prstGeom prst="lin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809" name="Text Box 9"/>
          <p:cNvSpPr txBox="1">
            <a:spLocks noChangeArrowheads="1"/>
          </p:cNvSpPr>
          <p:nvPr/>
        </p:nvSpPr>
        <p:spPr bwMode="auto">
          <a:xfrm>
            <a:off x="1114425" y="2286000"/>
            <a:ext cx="2771775" cy="27463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spAutoFit/>
          </a:bodyPr>
          <a:lstStyle/>
          <a:p>
            <a:r>
              <a:rPr lang="en-US" sz="1200" dirty="0">
                <a:ea typeface="ＭＳ Ｐゴシック" pitchFamily="-16" charset="-128"/>
              </a:rPr>
              <a:t>Cross-link NHR-6::GFP to DNA </a:t>
            </a:r>
            <a:r>
              <a:rPr lang="en-US" sz="1200" i="1" dirty="0">
                <a:ea typeface="ＭＳ Ｐゴシック" pitchFamily="-16" charset="-128"/>
              </a:rPr>
              <a:t>in vivo</a:t>
            </a:r>
          </a:p>
        </p:txBody>
      </p:sp>
      <p:pic>
        <p:nvPicPr>
          <p:cNvPr id="76812" name="Picture 1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29172" r="5302" b="1268"/>
          <a:stretch>
            <a:fillRect/>
          </a:stretch>
        </p:blipFill>
        <p:spPr bwMode="auto">
          <a:xfrm>
            <a:off x="5334000" y="2667000"/>
            <a:ext cx="3500438" cy="35814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76813" name="Line 13"/>
          <p:cNvSpPr>
            <a:spLocks noChangeShapeType="1"/>
          </p:cNvSpPr>
          <p:nvPr/>
        </p:nvSpPr>
        <p:spPr bwMode="auto">
          <a:xfrm>
            <a:off x="5334000" y="2895600"/>
            <a:ext cx="533400" cy="0"/>
          </a:xfrm>
          <a:prstGeom prst="line">
            <a:avLst/>
          </a:prstGeom>
          <a:noFill/>
          <a:ln w="9525">
            <a:solidFill>
              <a:schemeClr val="tx1"/>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814" name="Text Box 14"/>
          <p:cNvSpPr txBox="1">
            <a:spLocks noChangeArrowheads="1"/>
          </p:cNvSpPr>
          <p:nvPr/>
        </p:nvSpPr>
        <p:spPr bwMode="auto">
          <a:xfrm>
            <a:off x="6172200" y="2362200"/>
            <a:ext cx="1101725" cy="3048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spAutoFit/>
          </a:bodyPr>
          <a:lstStyle/>
          <a:p>
            <a:r>
              <a:rPr lang="en-US" sz="1400">
                <a:ea typeface="ＭＳ Ｐゴシック" pitchFamily="-16" charset="-128"/>
              </a:rPr>
              <a:t>animal lysis</a:t>
            </a:r>
          </a:p>
        </p:txBody>
      </p:sp>
      <p:grpSp>
        <p:nvGrpSpPr>
          <p:cNvPr id="3" name="Group 2"/>
          <p:cNvGrpSpPr/>
          <p:nvPr/>
        </p:nvGrpSpPr>
        <p:grpSpPr>
          <a:xfrm>
            <a:off x="2209800" y="4556125"/>
            <a:ext cx="3216275" cy="2225675"/>
            <a:chOff x="1371600" y="4038600"/>
            <a:chExt cx="3216275" cy="2225675"/>
          </a:xfrm>
        </p:grpSpPr>
        <p:pic>
          <p:nvPicPr>
            <p:cNvPr id="76817" name="Picture 17"/>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209800" y="4038600"/>
              <a:ext cx="1676400" cy="15525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76819" name="Text Box 19"/>
            <p:cNvSpPr txBox="1">
              <a:spLocks noChangeArrowheads="1"/>
            </p:cNvSpPr>
            <p:nvPr/>
          </p:nvSpPr>
          <p:spPr bwMode="auto">
            <a:xfrm>
              <a:off x="1371600" y="5438775"/>
              <a:ext cx="3216275" cy="8255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spAutoFit/>
            </a:bodyPr>
            <a:lstStyle/>
            <a:p>
              <a:pPr algn="ctr"/>
              <a:r>
                <a:rPr lang="en-US" sz="1600" dirty="0"/>
                <a:t>Next-Generation Sequencing followed by </a:t>
              </a:r>
              <a:r>
                <a:rPr lang="en-US" sz="1600" dirty="0" err="1"/>
                <a:t>bioinformatic</a:t>
              </a:r>
              <a:r>
                <a:rPr lang="en-US" sz="1600" dirty="0"/>
                <a:t> analyses</a:t>
              </a:r>
            </a:p>
          </p:txBody>
        </p:sp>
      </p:grpSp>
      <p:sp>
        <p:nvSpPr>
          <p:cNvPr id="2" name="Rectangle 1"/>
          <p:cNvSpPr/>
          <p:nvPr/>
        </p:nvSpPr>
        <p:spPr>
          <a:xfrm>
            <a:off x="5334000" y="4724400"/>
            <a:ext cx="3500438"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18" name="Line 18"/>
          <p:cNvSpPr>
            <a:spLocks noChangeShapeType="1"/>
          </p:cNvSpPr>
          <p:nvPr/>
        </p:nvSpPr>
        <p:spPr bwMode="auto">
          <a:xfrm flipH="1">
            <a:off x="4724400" y="4802154"/>
            <a:ext cx="1676400" cy="608045"/>
          </a:xfrm>
          <a:prstGeom prst="line">
            <a:avLst/>
          </a:prstGeom>
          <a:noFill/>
          <a:ln w="9525">
            <a:solidFill>
              <a:schemeClr val="tx1"/>
            </a:solidFill>
            <a:round/>
            <a:headEnd/>
            <a:tailEnd type="triangle" w="med" len="me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9826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28764" y="2471337"/>
            <a:ext cx="2746374" cy="3002936"/>
            <a:chOff x="2057400" y="2516188"/>
            <a:chExt cx="1936750" cy="1925637"/>
          </a:xfrm>
        </p:grpSpPr>
        <p:sp>
          <p:nvSpPr>
            <p:cNvPr id="3" name="Line 5"/>
            <p:cNvSpPr>
              <a:spLocks noChangeAspect="1" noChangeShapeType="1"/>
            </p:cNvSpPr>
            <p:nvPr/>
          </p:nvSpPr>
          <p:spPr bwMode="auto">
            <a:xfrm>
              <a:off x="2544763" y="2516188"/>
              <a:ext cx="0" cy="35877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 name="Line 6"/>
            <p:cNvSpPr>
              <a:spLocks noChangeAspect="1" noChangeShapeType="1"/>
            </p:cNvSpPr>
            <p:nvPr/>
          </p:nvSpPr>
          <p:spPr bwMode="auto">
            <a:xfrm>
              <a:off x="2057400" y="2874963"/>
              <a:ext cx="977900"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5" name="Line 7"/>
            <p:cNvSpPr>
              <a:spLocks noChangeAspect="1" noChangeShapeType="1"/>
            </p:cNvSpPr>
            <p:nvPr/>
          </p:nvSpPr>
          <p:spPr bwMode="auto">
            <a:xfrm>
              <a:off x="2057400" y="2874963"/>
              <a:ext cx="0" cy="15224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 name="Line 8"/>
            <p:cNvSpPr>
              <a:spLocks noChangeAspect="1" noChangeShapeType="1"/>
            </p:cNvSpPr>
            <p:nvPr/>
          </p:nvSpPr>
          <p:spPr bwMode="auto">
            <a:xfrm>
              <a:off x="3035300" y="2874963"/>
              <a:ext cx="0" cy="4032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 name="Line 9"/>
            <p:cNvSpPr>
              <a:spLocks noChangeAspect="1" noChangeShapeType="1"/>
            </p:cNvSpPr>
            <p:nvPr/>
          </p:nvSpPr>
          <p:spPr bwMode="auto">
            <a:xfrm>
              <a:off x="2433638" y="3278188"/>
              <a:ext cx="1166812"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8" name="Line 10"/>
            <p:cNvSpPr>
              <a:spLocks noChangeAspect="1" noChangeShapeType="1"/>
            </p:cNvSpPr>
            <p:nvPr/>
          </p:nvSpPr>
          <p:spPr bwMode="auto">
            <a:xfrm>
              <a:off x="2433638" y="3278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9" name="Line 11"/>
            <p:cNvSpPr>
              <a:spLocks noChangeAspect="1" noChangeShapeType="1"/>
            </p:cNvSpPr>
            <p:nvPr/>
          </p:nvSpPr>
          <p:spPr bwMode="auto">
            <a:xfrm>
              <a:off x="3600450" y="3278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0" name="Line 12"/>
            <p:cNvSpPr>
              <a:spLocks noChangeAspect="1" noChangeShapeType="1"/>
            </p:cNvSpPr>
            <p:nvPr/>
          </p:nvSpPr>
          <p:spPr bwMode="auto">
            <a:xfrm>
              <a:off x="2282825" y="3635375"/>
              <a:ext cx="300038"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 name="Line 13"/>
            <p:cNvSpPr>
              <a:spLocks noChangeAspect="1" noChangeShapeType="1"/>
            </p:cNvSpPr>
            <p:nvPr/>
          </p:nvSpPr>
          <p:spPr bwMode="auto">
            <a:xfrm>
              <a:off x="3222625" y="3635375"/>
              <a:ext cx="67786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2" name="Line 14"/>
            <p:cNvSpPr>
              <a:spLocks noChangeAspect="1" noChangeShapeType="1"/>
            </p:cNvSpPr>
            <p:nvPr/>
          </p:nvSpPr>
          <p:spPr bwMode="auto">
            <a:xfrm>
              <a:off x="3222625" y="3635375"/>
              <a:ext cx="0" cy="17938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3" name="Line 16"/>
            <p:cNvSpPr>
              <a:spLocks noChangeAspect="1" noChangeShapeType="1"/>
            </p:cNvSpPr>
            <p:nvPr/>
          </p:nvSpPr>
          <p:spPr bwMode="auto">
            <a:xfrm>
              <a:off x="2921000" y="3814763"/>
              <a:ext cx="604838"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4" name="Line 17"/>
            <p:cNvSpPr>
              <a:spLocks noChangeAspect="1" noChangeShapeType="1"/>
            </p:cNvSpPr>
            <p:nvPr/>
          </p:nvSpPr>
          <p:spPr bwMode="auto">
            <a:xfrm>
              <a:off x="2921000" y="3814763"/>
              <a:ext cx="0" cy="904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 name="Line 18"/>
            <p:cNvSpPr>
              <a:spLocks noChangeAspect="1" noChangeShapeType="1"/>
            </p:cNvSpPr>
            <p:nvPr/>
          </p:nvSpPr>
          <p:spPr bwMode="auto">
            <a:xfrm>
              <a:off x="2847975" y="3905250"/>
              <a:ext cx="300038"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 name="Line 19"/>
            <p:cNvSpPr>
              <a:spLocks noChangeAspect="1" noChangeShapeType="1"/>
            </p:cNvSpPr>
            <p:nvPr/>
          </p:nvSpPr>
          <p:spPr bwMode="auto">
            <a:xfrm>
              <a:off x="2847975" y="3905250"/>
              <a:ext cx="0" cy="8890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7" name="Line 20"/>
            <p:cNvSpPr>
              <a:spLocks noChangeAspect="1" noChangeShapeType="1"/>
            </p:cNvSpPr>
            <p:nvPr/>
          </p:nvSpPr>
          <p:spPr bwMode="auto">
            <a:xfrm>
              <a:off x="2771775" y="3994150"/>
              <a:ext cx="18891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8" name="Line 21"/>
            <p:cNvSpPr>
              <a:spLocks noChangeAspect="1" noChangeShapeType="1"/>
            </p:cNvSpPr>
            <p:nvPr/>
          </p:nvSpPr>
          <p:spPr bwMode="auto">
            <a:xfrm>
              <a:off x="2771775" y="3994150"/>
              <a:ext cx="0" cy="4032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9" name="Line 22"/>
            <p:cNvSpPr>
              <a:spLocks noChangeAspect="1" noChangeShapeType="1"/>
            </p:cNvSpPr>
            <p:nvPr/>
          </p:nvSpPr>
          <p:spPr bwMode="auto">
            <a:xfrm>
              <a:off x="2960688" y="3994150"/>
              <a:ext cx="0" cy="4032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0" name="Line 23"/>
            <p:cNvSpPr>
              <a:spLocks noChangeAspect="1" noChangeShapeType="1"/>
            </p:cNvSpPr>
            <p:nvPr/>
          </p:nvSpPr>
          <p:spPr bwMode="auto">
            <a:xfrm>
              <a:off x="3148013" y="3905250"/>
              <a:ext cx="0" cy="13493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1" name="Line 24"/>
            <p:cNvSpPr>
              <a:spLocks noChangeAspect="1" noChangeShapeType="1"/>
            </p:cNvSpPr>
            <p:nvPr/>
          </p:nvSpPr>
          <p:spPr bwMode="auto">
            <a:xfrm>
              <a:off x="3071813" y="4040188"/>
              <a:ext cx="150812"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2" name="Line 25"/>
            <p:cNvSpPr>
              <a:spLocks noChangeAspect="1" noChangeShapeType="1"/>
            </p:cNvSpPr>
            <p:nvPr/>
          </p:nvSpPr>
          <p:spPr bwMode="auto">
            <a:xfrm>
              <a:off x="3071813"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3" name="Line 26"/>
            <p:cNvSpPr>
              <a:spLocks noChangeAspect="1" noChangeShapeType="1"/>
            </p:cNvSpPr>
            <p:nvPr/>
          </p:nvSpPr>
          <p:spPr bwMode="auto">
            <a:xfrm>
              <a:off x="3222625"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4" name="Line 27"/>
            <p:cNvSpPr>
              <a:spLocks noChangeAspect="1" noChangeShapeType="1"/>
            </p:cNvSpPr>
            <p:nvPr/>
          </p:nvSpPr>
          <p:spPr bwMode="auto">
            <a:xfrm>
              <a:off x="2282825" y="3635375"/>
              <a:ext cx="0" cy="17938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5" name="Line 28"/>
            <p:cNvSpPr>
              <a:spLocks noChangeAspect="1" noChangeShapeType="1"/>
            </p:cNvSpPr>
            <p:nvPr/>
          </p:nvSpPr>
          <p:spPr bwMode="auto">
            <a:xfrm>
              <a:off x="2582863" y="3635375"/>
              <a:ext cx="0" cy="17938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6" name="Line 29"/>
            <p:cNvSpPr>
              <a:spLocks noChangeAspect="1" noChangeShapeType="1"/>
            </p:cNvSpPr>
            <p:nvPr/>
          </p:nvSpPr>
          <p:spPr bwMode="auto">
            <a:xfrm>
              <a:off x="2208213" y="3814763"/>
              <a:ext cx="149225"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7" name="Line 30"/>
            <p:cNvSpPr>
              <a:spLocks noChangeAspect="1" noChangeShapeType="1"/>
            </p:cNvSpPr>
            <p:nvPr/>
          </p:nvSpPr>
          <p:spPr bwMode="auto">
            <a:xfrm>
              <a:off x="2208213"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8" name="Line 31"/>
            <p:cNvSpPr>
              <a:spLocks noChangeAspect="1" noChangeShapeType="1"/>
            </p:cNvSpPr>
            <p:nvPr/>
          </p:nvSpPr>
          <p:spPr bwMode="auto">
            <a:xfrm>
              <a:off x="2357438"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29" name="Line 32"/>
            <p:cNvSpPr>
              <a:spLocks noChangeAspect="1" noChangeShapeType="1"/>
            </p:cNvSpPr>
            <p:nvPr/>
          </p:nvSpPr>
          <p:spPr bwMode="auto">
            <a:xfrm>
              <a:off x="2508250" y="3814763"/>
              <a:ext cx="149225"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0" name="Line 33"/>
            <p:cNvSpPr>
              <a:spLocks noChangeAspect="1" noChangeShapeType="1"/>
            </p:cNvSpPr>
            <p:nvPr/>
          </p:nvSpPr>
          <p:spPr bwMode="auto">
            <a:xfrm>
              <a:off x="2657475"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1" name="Line 34"/>
            <p:cNvSpPr>
              <a:spLocks noChangeAspect="1" noChangeShapeType="1"/>
            </p:cNvSpPr>
            <p:nvPr/>
          </p:nvSpPr>
          <p:spPr bwMode="auto">
            <a:xfrm>
              <a:off x="2508250" y="3814763"/>
              <a:ext cx="0" cy="582612"/>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2" name="Line 35"/>
            <p:cNvSpPr>
              <a:spLocks noChangeAspect="1" noChangeShapeType="1"/>
            </p:cNvSpPr>
            <p:nvPr/>
          </p:nvSpPr>
          <p:spPr bwMode="auto">
            <a:xfrm>
              <a:off x="3525838" y="3814763"/>
              <a:ext cx="0" cy="904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3" name="Line 36"/>
            <p:cNvSpPr>
              <a:spLocks noChangeAspect="1" noChangeShapeType="1"/>
            </p:cNvSpPr>
            <p:nvPr/>
          </p:nvSpPr>
          <p:spPr bwMode="auto">
            <a:xfrm>
              <a:off x="3449638" y="3905250"/>
              <a:ext cx="263525"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4" name="Line 37"/>
            <p:cNvSpPr>
              <a:spLocks noChangeAspect="1" noChangeShapeType="1"/>
            </p:cNvSpPr>
            <p:nvPr/>
          </p:nvSpPr>
          <p:spPr bwMode="auto">
            <a:xfrm>
              <a:off x="3449638" y="3905250"/>
              <a:ext cx="0" cy="134938"/>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5" name="Line 38"/>
            <p:cNvSpPr>
              <a:spLocks noChangeAspect="1" noChangeShapeType="1"/>
            </p:cNvSpPr>
            <p:nvPr/>
          </p:nvSpPr>
          <p:spPr bwMode="auto">
            <a:xfrm>
              <a:off x="3375025" y="4040188"/>
              <a:ext cx="15081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6" name="Line 39"/>
            <p:cNvSpPr>
              <a:spLocks noChangeAspect="1" noChangeShapeType="1"/>
            </p:cNvSpPr>
            <p:nvPr/>
          </p:nvSpPr>
          <p:spPr bwMode="auto">
            <a:xfrm>
              <a:off x="3375025"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7" name="Line 40"/>
            <p:cNvSpPr>
              <a:spLocks noChangeAspect="1" noChangeShapeType="1"/>
            </p:cNvSpPr>
            <p:nvPr/>
          </p:nvSpPr>
          <p:spPr bwMode="auto">
            <a:xfrm>
              <a:off x="3525838" y="4040188"/>
              <a:ext cx="0" cy="357187"/>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38" name="Oval 45"/>
            <p:cNvSpPr>
              <a:spLocks noChangeAspect="1" noChangeArrowheads="1"/>
            </p:cNvSpPr>
            <p:nvPr/>
          </p:nvSpPr>
          <p:spPr bwMode="auto">
            <a:xfrm>
              <a:off x="2735263"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39" name="Oval 46"/>
            <p:cNvSpPr>
              <a:spLocks noChangeAspect="1" noChangeArrowheads="1"/>
            </p:cNvSpPr>
            <p:nvPr/>
          </p:nvSpPr>
          <p:spPr bwMode="auto">
            <a:xfrm>
              <a:off x="29210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0" name="Oval 47"/>
            <p:cNvSpPr>
              <a:spLocks noChangeAspect="1" noChangeArrowheads="1"/>
            </p:cNvSpPr>
            <p:nvPr/>
          </p:nvSpPr>
          <p:spPr bwMode="auto">
            <a:xfrm>
              <a:off x="3035300"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1" name="Oval 48"/>
            <p:cNvSpPr>
              <a:spLocks noChangeAspect="1" noChangeArrowheads="1"/>
            </p:cNvSpPr>
            <p:nvPr/>
          </p:nvSpPr>
          <p:spPr bwMode="auto">
            <a:xfrm>
              <a:off x="3186113" y="4352925"/>
              <a:ext cx="74612"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2" name="Oval 49"/>
            <p:cNvSpPr>
              <a:spLocks noChangeAspect="1" noChangeArrowheads="1"/>
            </p:cNvSpPr>
            <p:nvPr/>
          </p:nvSpPr>
          <p:spPr bwMode="auto">
            <a:xfrm>
              <a:off x="3335338" y="4352925"/>
              <a:ext cx="76200"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3" name="Oval 50"/>
            <p:cNvSpPr>
              <a:spLocks noChangeAspect="1" noChangeArrowheads="1"/>
            </p:cNvSpPr>
            <p:nvPr/>
          </p:nvSpPr>
          <p:spPr bwMode="auto">
            <a:xfrm>
              <a:off x="3489325" y="4352925"/>
              <a:ext cx="73025"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44" name="Line 15"/>
            <p:cNvSpPr>
              <a:spLocks noChangeAspect="1" noChangeShapeType="1"/>
            </p:cNvSpPr>
            <p:nvPr/>
          </p:nvSpPr>
          <p:spPr bwMode="auto">
            <a:xfrm>
              <a:off x="3881438" y="3635375"/>
              <a:ext cx="0" cy="2254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5" name="Line 41"/>
            <p:cNvSpPr>
              <a:spLocks noChangeAspect="1" noChangeShapeType="1"/>
            </p:cNvSpPr>
            <p:nvPr/>
          </p:nvSpPr>
          <p:spPr bwMode="auto">
            <a:xfrm>
              <a:off x="3694113" y="3905250"/>
              <a:ext cx="0" cy="49212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6" name="Line 42"/>
            <p:cNvSpPr>
              <a:spLocks noChangeAspect="1" noChangeShapeType="1"/>
            </p:cNvSpPr>
            <p:nvPr/>
          </p:nvSpPr>
          <p:spPr bwMode="auto">
            <a:xfrm>
              <a:off x="3806825" y="3860800"/>
              <a:ext cx="150813" cy="0"/>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7" name="Line 43"/>
            <p:cNvSpPr>
              <a:spLocks noChangeAspect="1" noChangeShapeType="1"/>
            </p:cNvSpPr>
            <p:nvPr/>
          </p:nvSpPr>
          <p:spPr bwMode="auto">
            <a:xfrm>
              <a:off x="3806825" y="3860800"/>
              <a:ext cx="0" cy="53657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8" name="Line 44"/>
            <p:cNvSpPr>
              <a:spLocks noChangeAspect="1" noChangeShapeType="1"/>
            </p:cNvSpPr>
            <p:nvPr/>
          </p:nvSpPr>
          <p:spPr bwMode="auto">
            <a:xfrm>
              <a:off x="3957638" y="3860800"/>
              <a:ext cx="0" cy="536575"/>
            </a:xfrm>
            <a:prstGeom prst="line">
              <a:avLst/>
            </a:prstGeom>
            <a:noFill/>
            <a:ln w="381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49" name="Oval 51"/>
            <p:cNvSpPr>
              <a:spLocks noChangeAspect="1" noChangeArrowheads="1"/>
            </p:cNvSpPr>
            <p:nvPr/>
          </p:nvSpPr>
          <p:spPr bwMode="auto">
            <a:xfrm>
              <a:off x="3657600" y="4352925"/>
              <a:ext cx="74613"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50" name="Oval 52"/>
            <p:cNvSpPr>
              <a:spLocks noChangeAspect="1" noChangeArrowheads="1"/>
            </p:cNvSpPr>
            <p:nvPr/>
          </p:nvSpPr>
          <p:spPr bwMode="auto">
            <a:xfrm>
              <a:off x="3770313" y="4352925"/>
              <a:ext cx="73025"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51" name="Oval 53"/>
            <p:cNvSpPr>
              <a:spLocks noChangeAspect="1" noChangeArrowheads="1"/>
            </p:cNvSpPr>
            <p:nvPr/>
          </p:nvSpPr>
          <p:spPr bwMode="auto">
            <a:xfrm>
              <a:off x="3919538" y="4352925"/>
              <a:ext cx="74612" cy="88900"/>
            </a:xfrm>
            <a:prstGeom prst="ellipse">
              <a:avLst/>
            </a:prstGeom>
            <a:solidFill>
              <a:srgbClr val="800000"/>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grpSp>
      <p:grpSp>
        <p:nvGrpSpPr>
          <p:cNvPr id="52" name="Group 1"/>
          <p:cNvGrpSpPr>
            <a:grpSpLocks/>
          </p:cNvGrpSpPr>
          <p:nvPr/>
        </p:nvGrpSpPr>
        <p:grpSpPr bwMode="auto">
          <a:xfrm>
            <a:off x="5029200" y="1751013"/>
            <a:ext cx="3430588" cy="4659312"/>
            <a:chOff x="5029200" y="1751013"/>
            <a:chExt cx="3430588" cy="4659312"/>
          </a:xfrm>
        </p:grpSpPr>
        <p:pic>
          <p:nvPicPr>
            <p:cNvPr id="53" name="Picture 5"/>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318125" y="2667000"/>
              <a:ext cx="3141663" cy="37433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nvGrpSpPr>
            <p:cNvPr id="54" name="Group 340"/>
            <p:cNvGrpSpPr>
              <a:grpSpLocks/>
            </p:cNvGrpSpPr>
            <p:nvPr/>
          </p:nvGrpSpPr>
          <p:grpSpPr bwMode="auto">
            <a:xfrm>
              <a:off x="5029200" y="1751013"/>
              <a:ext cx="3373438" cy="498475"/>
              <a:chOff x="430213" y="2057400"/>
              <a:chExt cx="3373437" cy="498475"/>
            </a:xfrm>
          </p:grpSpPr>
          <p:grpSp>
            <p:nvGrpSpPr>
              <p:cNvPr id="57" name="Group 63"/>
              <p:cNvGrpSpPr>
                <a:grpSpLocks noChangeAspect="1"/>
              </p:cNvGrpSpPr>
              <p:nvPr/>
            </p:nvGrpSpPr>
            <p:grpSpPr bwMode="auto">
              <a:xfrm rot="-726833">
                <a:off x="1141413" y="2087563"/>
                <a:ext cx="762000" cy="468312"/>
                <a:chOff x="376" y="2544"/>
                <a:chExt cx="2024" cy="576"/>
              </a:xfrm>
            </p:grpSpPr>
            <p:sp>
              <p:nvSpPr>
                <p:cNvPr id="169" name="Freeform 64"/>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70" name="Freeform 65"/>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71" name="Freeform 66"/>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grpSp>
            <p:nvGrpSpPr>
              <p:cNvPr id="58" name="Group 342"/>
              <p:cNvGrpSpPr>
                <a:grpSpLocks/>
              </p:cNvGrpSpPr>
              <p:nvPr/>
            </p:nvGrpSpPr>
            <p:grpSpPr bwMode="auto">
              <a:xfrm>
                <a:off x="430213" y="2057400"/>
                <a:ext cx="3373437" cy="473075"/>
                <a:chOff x="430213" y="2057400"/>
                <a:chExt cx="3373437" cy="473075"/>
              </a:xfrm>
            </p:grpSpPr>
            <p:sp>
              <p:nvSpPr>
                <p:cNvPr id="59" name="Arc 54"/>
                <p:cNvSpPr>
                  <a:spLocks noChangeAspect="1"/>
                </p:cNvSpPr>
                <p:nvPr/>
              </p:nvSpPr>
              <p:spPr bwMode="auto">
                <a:xfrm>
                  <a:off x="430213" y="2057400"/>
                  <a:ext cx="3373437" cy="415925"/>
                </a:xfrm>
                <a:custGeom>
                  <a:avLst/>
                  <a:gdLst>
                    <a:gd name="T0" fmla="*/ 2147483647 w 43200"/>
                    <a:gd name="T1" fmla="*/ 2147483647 h 43200"/>
                    <a:gd name="T2" fmla="*/ 2147483647 w 43200"/>
                    <a:gd name="T3" fmla="*/ 2147483647 h 43200"/>
                    <a:gd name="T4" fmla="*/ 2147483647 w 43200"/>
                    <a:gd name="T5" fmla="*/ 1786945317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path>
                    <a:path w="43200" h="43200" stroke="0" extrusionOk="0">
                      <a:moveTo>
                        <a:pt x="31464" y="40815"/>
                      </a:moveTo>
                      <a:cubicBezTo>
                        <a:pt x="28412" y="42382"/>
                        <a:pt x="25030" y="43199"/>
                        <a:pt x="21600" y="43200"/>
                      </a:cubicBezTo>
                      <a:cubicBezTo>
                        <a:pt x="9670" y="43200"/>
                        <a:pt x="0" y="33529"/>
                        <a:pt x="0" y="21600"/>
                      </a:cubicBezTo>
                      <a:cubicBezTo>
                        <a:pt x="0" y="9670"/>
                        <a:pt x="9670" y="0"/>
                        <a:pt x="21600" y="0"/>
                      </a:cubicBezTo>
                      <a:cubicBezTo>
                        <a:pt x="33529" y="0"/>
                        <a:pt x="43200" y="9670"/>
                        <a:pt x="43200" y="21600"/>
                      </a:cubicBezTo>
                      <a:cubicBezTo>
                        <a:pt x="43200" y="29695"/>
                        <a:pt x="38673" y="37111"/>
                        <a:pt x="31473" y="40811"/>
                      </a:cubicBezTo>
                      <a:lnTo>
                        <a:pt x="21600" y="21600"/>
                      </a:lnTo>
                      <a:lnTo>
                        <a:pt x="31464" y="40815"/>
                      </a:lnTo>
                      <a:close/>
                    </a:path>
                  </a:pathLst>
                </a:custGeom>
                <a:noFill/>
                <a:ln w="2857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60" name="Freeform 56"/>
                <p:cNvSpPr>
                  <a:spLocks noChangeAspect="1"/>
                </p:cNvSpPr>
                <p:nvPr/>
              </p:nvSpPr>
              <p:spPr bwMode="auto">
                <a:xfrm flipV="1">
                  <a:off x="458788" y="2297113"/>
                  <a:ext cx="276225" cy="22225"/>
                </a:xfrm>
                <a:custGeom>
                  <a:avLst/>
                  <a:gdLst>
                    <a:gd name="T0" fmla="*/ 0 w 768"/>
                    <a:gd name="T1" fmla="*/ 2147483647 h 64"/>
                    <a:gd name="T2" fmla="*/ 2147483647 w 768"/>
                    <a:gd name="T3" fmla="*/ 2147483647 h 64"/>
                    <a:gd name="T4" fmla="*/ 2147483647 w 768"/>
                    <a:gd name="T5" fmla="*/ 2147483647 h 64"/>
                    <a:gd name="T6" fmla="*/ 2147483647 w 768"/>
                    <a:gd name="T7" fmla="*/ 2147483647 h 64"/>
                    <a:gd name="T8" fmla="*/ 2147483647 w 768"/>
                    <a:gd name="T9" fmla="*/ 2147483647 h 64"/>
                    <a:gd name="T10" fmla="*/ 2147483647 w 768"/>
                    <a:gd name="T11" fmla="*/ 2147483647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nvGrpSpPr>
                <p:cNvPr id="61" name="Group 57"/>
                <p:cNvGrpSpPr>
                  <a:grpSpLocks noChangeAspect="1"/>
                </p:cNvGrpSpPr>
                <p:nvPr/>
              </p:nvGrpSpPr>
              <p:grpSpPr bwMode="auto">
                <a:xfrm>
                  <a:off x="458788" y="2147888"/>
                  <a:ext cx="571500" cy="85725"/>
                  <a:chOff x="864" y="3384"/>
                  <a:chExt cx="1584" cy="192"/>
                </a:xfrm>
              </p:grpSpPr>
              <p:sp>
                <p:nvSpPr>
                  <p:cNvPr id="167" name="Freeform 58"/>
                  <p:cNvSpPr>
                    <a:spLocks noChangeAspect="1"/>
                  </p:cNvSpPr>
                  <p:nvPr/>
                </p:nvSpPr>
                <p:spPr bwMode="auto">
                  <a:xfrm>
                    <a:off x="864" y="3496"/>
                    <a:ext cx="768" cy="64"/>
                  </a:xfrm>
                  <a:custGeom>
                    <a:avLst/>
                    <a:gdLst>
                      <a:gd name="T0" fmla="*/ 0 w 768"/>
                      <a:gd name="T1" fmla="*/ 56 h 64"/>
                      <a:gd name="T2" fmla="*/ 384 w 768"/>
                      <a:gd name="T3" fmla="*/ 56 h 64"/>
                      <a:gd name="T4" fmla="*/ 480 w 768"/>
                      <a:gd name="T5" fmla="*/ 56 h 64"/>
                      <a:gd name="T6" fmla="*/ 576 w 768"/>
                      <a:gd name="T7" fmla="*/ 8 h 64"/>
                      <a:gd name="T8" fmla="*/ 672 w 768"/>
                      <a:gd name="T9" fmla="*/ 8 h 64"/>
                      <a:gd name="T10" fmla="*/ 768 w 768"/>
                      <a:gd name="T11" fmla="*/ 56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64">
                        <a:moveTo>
                          <a:pt x="0" y="56"/>
                        </a:moveTo>
                        <a:cubicBezTo>
                          <a:pt x="152" y="56"/>
                          <a:pt x="304" y="56"/>
                          <a:pt x="384" y="56"/>
                        </a:cubicBezTo>
                        <a:cubicBezTo>
                          <a:pt x="464" y="56"/>
                          <a:pt x="448" y="64"/>
                          <a:pt x="480" y="56"/>
                        </a:cubicBezTo>
                        <a:cubicBezTo>
                          <a:pt x="512" y="48"/>
                          <a:pt x="544" y="16"/>
                          <a:pt x="576" y="8"/>
                        </a:cubicBezTo>
                        <a:cubicBezTo>
                          <a:pt x="608" y="0"/>
                          <a:pt x="640" y="0"/>
                          <a:pt x="672" y="8"/>
                        </a:cubicBezTo>
                        <a:cubicBezTo>
                          <a:pt x="704" y="16"/>
                          <a:pt x="752" y="48"/>
                          <a:pt x="768" y="5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8" name="Freeform 59"/>
                  <p:cNvSpPr>
                    <a:spLocks noChangeAspect="1"/>
                  </p:cNvSpPr>
                  <p:nvPr/>
                </p:nvSpPr>
                <p:spPr bwMode="auto">
                  <a:xfrm>
                    <a:off x="1632" y="3384"/>
                    <a:ext cx="816" cy="192"/>
                  </a:xfrm>
                  <a:custGeom>
                    <a:avLst/>
                    <a:gdLst>
                      <a:gd name="T0" fmla="*/ 0 w 816"/>
                      <a:gd name="T1" fmla="*/ 168 h 192"/>
                      <a:gd name="T2" fmla="*/ 384 w 816"/>
                      <a:gd name="T3" fmla="*/ 168 h 192"/>
                      <a:gd name="T4" fmla="*/ 576 w 816"/>
                      <a:gd name="T5" fmla="*/ 24 h 192"/>
                      <a:gd name="T6" fmla="*/ 720 w 816"/>
                      <a:gd name="T7" fmla="*/ 24 h 192"/>
                      <a:gd name="T8" fmla="*/ 816 w 816"/>
                      <a:gd name="T9" fmla="*/ 168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sp>
              <p:nvSpPr>
                <p:cNvPr id="62" name="Freeform 60"/>
                <p:cNvSpPr>
                  <a:spLocks noChangeAspect="1"/>
                </p:cNvSpPr>
                <p:nvPr/>
              </p:nvSpPr>
              <p:spPr bwMode="auto">
                <a:xfrm flipV="1">
                  <a:off x="719138" y="2297113"/>
                  <a:ext cx="311150" cy="85725"/>
                </a:xfrm>
                <a:custGeom>
                  <a:avLst/>
                  <a:gdLst>
                    <a:gd name="T0" fmla="*/ 0 w 816"/>
                    <a:gd name="T1" fmla="*/ 2147483647 h 192"/>
                    <a:gd name="T2" fmla="*/ 2147483647 w 816"/>
                    <a:gd name="T3" fmla="*/ 2147483647 h 192"/>
                    <a:gd name="T4" fmla="*/ 2147483647 w 816"/>
                    <a:gd name="T5" fmla="*/ 2147483647 h 192"/>
                    <a:gd name="T6" fmla="*/ 2147483647 w 816"/>
                    <a:gd name="T7" fmla="*/ 2147483647 h 192"/>
                    <a:gd name="T8" fmla="*/ 2147483647 w 816"/>
                    <a:gd name="T9" fmla="*/ 2147483647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192">
                      <a:moveTo>
                        <a:pt x="0" y="168"/>
                      </a:moveTo>
                      <a:cubicBezTo>
                        <a:pt x="144" y="180"/>
                        <a:pt x="288" y="192"/>
                        <a:pt x="384" y="168"/>
                      </a:cubicBezTo>
                      <a:cubicBezTo>
                        <a:pt x="480" y="144"/>
                        <a:pt x="520" y="48"/>
                        <a:pt x="576" y="24"/>
                      </a:cubicBezTo>
                      <a:cubicBezTo>
                        <a:pt x="632" y="0"/>
                        <a:pt x="680" y="0"/>
                        <a:pt x="720" y="24"/>
                      </a:cubicBezTo>
                      <a:cubicBezTo>
                        <a:pt x="760" y="48"/>
                        <a:pt x="800" y="144"/>
                        <a:pt x="816" y="1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3" name="Freeform 61"/>
                <p:cNvSpPr>
                  <a:spLocks noChangeAspect="1"/>
                </p:cNvSpPr>
                <p:nvPr/>
              </p:nvSpPr>
              <p:spPr bwMode="auto">
                <a:xfrm>
                  <a:off x="1030288" y="2211388"/>
                  <a:ext cx="0" cy="107950"/>
                </a:xfrm>
                <a:custGeom>
                  <a:avLst/>
                  <a:gdLst>
                    <a:gd name="T0" fmla="*/ 0 w 1"/>
                    <a:gd name="T1" fmla="*/ 0 h 240"/>
                    <a:gd name="T2" fmla="*/ 0 w 1"/>
                    <a:gd name="T3" fmla="*/ 2147483647 h 240"/>
                    <a:gd name="T4" fmla="*/ 0 60000 65536"/>
                    <a:gd name="T5" fmla="*/ 0 60000 65536"/>
                  </a:gdLst>
                  <a:ahLst/>
                  <a:cxnLst>
                    <a:cxn ang="T4">
                      <a:pos x="T0" y="T1"/>
                    </a:cxn>
                    <a:cxn ang="T5">
                      <a:pos x="T2" y="T3"/>
                    </a:cxn>
                  </a:cxnLst>
                  <a:rect l="0" t="0" r="r" b="b"/>
                  <a:pathLst>
                    <a:path w="1" h="240">
                      <a:moveTo>
                        <a:pt x="0" y="0"/>
                      </a:moveTo>
                      <a:cubicBezTo>
                        <a:pt x="0" y="100"/>
                        <a:pt x="0" y="200"/>
                        <a:pt x="0" y="240"/>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4" name="Freeform 67"/>
                <p:cNvSpPr>
                  <a:spLocks noChangeAspect="1"/>
                </p:cNvSpPr>
                <p:nvPr/>
              </p:nvSpPr>
              <p:spPr bwMode="auto">
                <a:xfrm rot="-726833">
                  <a:off x="1912938" y="2239963"/>
                  <a:ext cx="19050" cy="233362"/>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nvGrpSpPr>
                <p:cNvPr id="65" name="Group 69"/>
                <p:cNvGrpSpPr>
                  <a:grpSpLocks noChangeAspect="1"/>
                </p:cNvGrpSpPr>
                <p:nvPr/>
              </p:nvGrpSpPr>
              <p:grpSpPr bwMode="auto">
                <a:xfrm rot="621479" flipH="1">
                  <a:off x="2562225" y="2087563"/>
                  <a:ext cx="758825" cy="442912"/>
                  <a:chOff x="376" y="2544"/>
                  <a:chExt cx="2024" cy="576"/>
                </a:xfrm>
              </p:grpSpPr>
              <p:sp>
                <p:nvSpPr>
                  <p:cNvPr id="164" name="Freeform 70"/>
                  <p:cNvSpPr>
                    <a:spLocks noChangeAspect="1"/>
                  </p:cNvSpPr>
                  <p:nvPr/>
                </p:nvSpPr>
                <p:spPr bwMode="auto">
                  <a:xfrm>
                    <a:off x="376" y="2544"/>
                    <a:ext cx="2024" cy="576"/>
                  </a:xfrm>
                  <a:custGeom>
                    <a:avLst/>
                    <a:gdLst>
                      <a:gd name="T0" fmla="*/ 1129 w 2168"/>
                      <a:gd name="T1" fmla="*/ 299 h 368"/>
                      <a:gd name="T2" fmla="*/ 278 w 2168"/>
                      <a:gd name="T3" fmla="*/ 299 h 368"/>
                      <a:gd name="T4" fmla="*/ 210 w 2168"/>
                      <a:gd name="T5" fmla="*/ 2105 h 368"/>
                      <a:gd name="T6" fmla="*/ 1538 w 2168"/>
                      <a:gd name="T7" fmla="*/ 3459 h 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8" h="368">
                        <a:moveTo>
                          <a:pt x="1592" y="32"/>
                        </a:moveTo>
                        <a:cubicBezTo>
                          <a:pt x="1100" y="16"/>
                          <a:pt x="608" y="0"/>
                          <a:pt x="392" y="32"/>
                        </a:cubicBezTo>
                        <a:cubicBezTo>
                          <a:pt x="176" y="64"/>
                          <a:pt x="0" y="168"/>
                          <a:pt x="296" y="224"/>
                        </a:cubicBezTo>
                        <a:cubicBezTo>
                          <a:pt x="592" y="280"/>
                          <a:pt x="1856" y="344"/>
                          <a:pt x="2168" y="36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5" name="Freeform 71"/>
                  <p:cNvSpPr>
                    <a:spLocks noChangeAspect="1"/>
                  </p:cNvSpPr>
                  <p:nvPr/>
                </p:nvSpPr>
                <p:spPr bwMode="auto">
                  <a:xfrm>
                    <a:off x="912" y="2592"/>
                    <a:ext cx="1488" cy="208"/>
                  </a:xfrm>
                  <a:custGeom>
                    <a:avLst/>
                    <a:gdLst>
                      <a:gd name="T0" fmla="*/ 0 w 1488"/>
                      <a:gd name="T1" fmla="*/ 144 h 208"/>
                      <a:gd name="T2" fmla="*/ 1200 w 1488"/>
                      <a:gd name="T3" fmla="*/ 192 h 208"/>
                      <a:gd name="T4" fmla="*/ 1440 w 1488"/>
                      <a:gd name="T5" fmla="*/ 48 h 208"/>
                      <a:gd name="T6" fmla="*/ 912 w 1488"/>
                      <a:gd name="T7" fmla="*/ 0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208">
                        <a:moveTo>
                          <a:pt x="0" y="144"/>
                        </a:moveTo>
                        <a:cubicBezTo>
                          <a:pt x="480" y="176"/>
                          <a:pt x="960" y="208"/>
                          <a:pt x="1200" y="192"/>
                        </a:cubicBezTo>
                        <a:cubicBezTo>
                          <a:pt x="1440" y="176"/>
                          <a:pt x="1488" y="80"/>
                          <a:pt x="1440" y="48"/>
                        </a:cubicBezTo>
                        <a:cubicBezTo>
                          <a:pt x="1392" y="16"/>
                          <a:pt x="1000" y="8"/>
                          <a:pt x="912" y="0"/>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66" name="Freeform 72"/>
                  <p:cNvSpPr>
                    <a:spLocks noChangeAspect="1"/>
                  </p:cNvSpPr>
                  <p:nvPr/>
                </p:nvSpPr>
                <p:spPr bwMode="auto">
                  <a:xfrm>
                    <a:off x="912" y="2736"/>
                    <a:ext cx="1488" cy="96"/>
                  </a:xfrm>
                  <a:custGeom>
                    <a:avLst/>
                    <a:gdLst>
                      <a:gd name="T0" fmla="*/ 0 w 1488"/>
                      <a:gd name="T1" fmla="*/ 0 h 96"/>
                      <a:gd name="T2" fmla="*/ 1488 w 1488"/>
                      <a:gd name="T3" fmla="*/ 96 h 96"/>
                      <a:gd name="T4" fmla="*/ 0 60000 65536"/>
                      <a:gd name="T5" fmla="*/ 0 60000 65536"/>
                    </a:gdLst>
                    <a:ahLst/>
                    <a:cxnLst>
                      <a:cxn ang="T4">
                        <a:pos x="T0" y="T1"/>
                      </a:cxn>
                      <a:cxn ang="T5">
                        <a:pos x="T2" y="T3"/>
                      </a:cxn>
                    </a:cxnLst>
                    <a:rect l="0" t="0" r="r" b="b"/>
                    <a:pathLst>
                      <a:path w="1488" h="96">
                        <a:moveTo>
                          <a:pt x="0" y="0"/>
                        </a:moveTo>
                        <a:cubicBezTo>
                          <a:pt x="620" y="40"/>
                          <a:pt x="1240" y="80"/>
                          <a:pt x="1488" y="96"/>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grpSp>
            <p:sp>
              <p:nvSpPr>
                <p:cNvPr id="66" name="Freeform 73"/>
                <p:cNvSpPr>
                  <a:spLocks noChangeAspect="1"/>
                </p:cNvSpPr>
                <p:nvPr/>
              </p:nvSpPr>
              <p:spPr bwMode="auto">
                <a:xfrm rot="621479" flipH="1">
                  <a:off x="2535238" y="2238375"/>
                  <a:ext cx="19050" cy="220663"/>
                </a:xfrm>
                <a:custGeom>
                  <a:avLst/>
                  <a:gdLst>
                    <a:gd name="T0" fmla="*/ 0 w 48"/>
                    <a:gd name="T1" fmla="*/ 0 h 288"/>
                    <a:gd name="T2" fmla="*/ 2147483647 w 48"/>
                    <a:gd name="T3" fmla="*/ 2147483647 h 288"/>
                    <a:gd name="T4" fmla="*/ 0 w 48"/>
                    <a:gd name="T5" fmla="*/ 2147483647 h 288"/>
                    <a:gd name="T6" fmla="*/ 0 60000 65536"/>
                    <a:gd name="T7" fmla="*/ 0 60000 65536"/>
                    <a:gd name="T8" fmla="*/ 0 60000 65536"/>
                  </a:gdLst>
                  <a:ahLst/>
                  <a:cxnLst>
                    <a:cxn ang="T6">
                      <a:pos x="T0" y="T1"/>
                    </a:cxn>
                    <a:cxn ang="T7">
                      <a:pos x="T2" y="T3"/>
                    </a:cxn>
                    <a:cxn ang="T8">
                      <a:pos x="T4" y="T5"/>
                    </a:cxn>
                  </a:cxnLst>
                  <a:rect l="0" t="0" r="r" b="b"/>
                  <a:pathLst>
                    <a:path w="48" h="288">
                      <a:moveTo>
                        <a:pt x="0" y="0"/>
                      </a:moveTo>
                      <a:cubicBezTo>
                        <a:pt x="24" y="24"/>
                        <a:pt x="48" y="48"/>
                        <a:pt x="48" y="96"/>
                      </a:cubicBezTo>
                      <a:cubicBezTo>
                        <a:pt x="48" y="144"/>
                        <a:pt x="8" y="256"/>
                        <a:pt x="0" y="288"/>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7" name="Freeform 74"/>
                <p:cNvSpPr>
                  <a:spLocks noChangeAspect="1"/>
                </p:cNvSpPr>
                <p:nvPr/>
              </p:nvSpPr>
              <p:spPr bwMode="auto">
                <a:xfrm>
                  <a:off x="1603375"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8" name="Freeform 75"/>
                <p:cNvSpPr>
                  <a:spLocks noChangeAspect="1"/>
                </p:cNvSpPr>
                <p:nvPr/>
              </p:nvSpPr>
              <p:spPr bwMode="auto">
                <a:xfrm flipH="1">
                  <a:off x="2228850" y="2073275"/>
                  <a:ext cx="688975" cy="190500"/>
                </a:xfrm>
                <a:custGeom>
                  <a:avLst/>
                  <a:gdLst>
                    <a:gd name="T0" fmla="*/ 2147483647 w 1160"/>
                    <a:gd name="T1" fmla="*/ 2147483647 h 312"/>
                    <a:gd name="T2" fmla="*/ 2147483647 w 1160"/>
                    <a:gd name="T3" fmla="*/ 2147483647 h 312"/>
                    <a:gd name="T4" fmla="*/ 2147483647 w 1160"/>
                    <a:gd name="T5" fmla="*/ 2147483647 h 312"/>
                    <a:gd name="T6" fmla="*/ 0 w 1160"/>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0" h="312">
                      <a:moveTo>
                        <a:pt x="336" y="24"/>
                      </a:moveTo>
                      <a:cubicBezTo>
                        <a:pt x="568" y="12"/>
                        <a:pt x="800" y="0"/>
                        <a:pt x="912" y="24"/>
                      </a:cubicBezTo>
                      <a:cubicBezTo>
                        <a:pt x="1024" y="48"/>
                        <a:pt x="1160" y="120"/>
                        <a:pt x="1008" y="168"/>
                      </a:cubicBezTo>
                      <a:cubicBezTo>
                        <a:pt x="856" y="216"/>
                        <a:pt x="168" y="288"/>
                        <a:pt x="0" y="312"/>
                      </a:cubicBezTo>
                    </a:path>
                  </a:pathLst>
                </a:custGeom>
                <a:noFill/>
                <a:ln w="28575" cmpd="sng">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69" name="Oval 76"/>
                <p:cNvSpPr>
                  <a:spLocks noChangeAspect="1" noChangeArrowheads="1"/>
                </p:cNvSpPr>
                <p:nvPr/>
              </p:nvSpPr>
              <p:spPr bwMode="auto">
                <a:xfrm>
                  <a:off x="1603375" y="2087563"/>
                  <a:ext cx="342900" cy="147637"/>
                </a:xfrm>
                <a:prstGeom prst="ellipse">
                  <a:avLst/>
                </a:pr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0" name="Oval 77"/>
                <p:cNvSpPr>
                  <a:spLocks noChangeAspect="1" noChangeArrowheads="1"/>
                </p:cNvSpPr>
                <p:nvPr/>
              </p:nvSpPr>
              <p:spPr bwMode="auto">
                <a:xfrm rot="314248">
                  <a:off x="2519363" y="2087563"/>
                  <a:ext cx="398462" cy="147637"/>
                </a:xfrm>
                <a:prstGeom prst="ellipse">
                  <a:avLst/>
                </a:pr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1" name="Oval 78"/>
                <p:cNvSpPr>
                  <a:spLocks noChangeAspect="1" noChangeArrowheads="1"/>
                </p:cNvSpPr>
                <p:nvPr/>
              </p:nvSpPr>
              <p:spPr bwMode="auto">
                <a:xfrm>
                  <a:off x="1946275" y="2206625"/>
                  <a:ext cx="541338" cy="266700"/>
                </a:xfrm>
                <a:prstGeom prst="ellipse">
                  <a:avLst/>
                </a:prstGeom>
                <a:solidFill>
                  <a:schemeClr val="bg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2" name="Oval 79"/>
                <p:cNvSpPr>
                  <a:spLocks noChangeAspect="1" noChangeArrowheads="1"/>
                </p:cNvSpPr>
                <p:nvPr/>
              </p:nvSpPr>
              <p:spPr bwMode="auto">
                <a:xfrm rot="-1354449">
                  <a:off x="1852613" y="2224088"/>
                  <a:ext cx="123825" cy="257175"/>
                </a:xfrm>
                <a:prstGeom prst="ellipse">
                  <a:avLst/>
                </a:prstGeom>
                <a:solidFill>
                  <a:schemeClr val="hlink"/>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3" name="Oval 80"/>
                <p:cNvSpPr>
                  <a:spLocks noChangeAspect="1" noChangeArrowheads="1"/>
                </p:cNvSpPr>
                <p:nvPr/>
              </p:nvSpPr>
              <p:spPr bwMode="auto">
                <a:xfrm rot="1354449" flipH="1">
                  <a:off x="2459038" y="2209800"/>
                  <a:ext cx="146050" cy="261938"/>
                </a:xfrm>
                <a:prstGeom prst="ellipse">
                  <a:avLst/>
                </a:prstGeom>
                <a:solidFill>
                  <a:schemeClr val="hlink"/>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74" name="Freeform 81"/>
                <p:cNvSpPr>
                  <a:spLocks noChangeAspect="1"/>
                </p:cNvSpPr>
                <p:nvPr/>
              </p:nvSpPr>
              <p:spPr bwMode="auto">
                <a:xfrm>
                  <a:off x="1708150" y="2263775"/>
                  <a:ext cx="66675" cy="209550"/>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5" name="Freeform 82"/>
                <p:cNvSpPr>
                  <a:spLocks noChangeAspect="1"/>
                </p:cNvSpPr>
                <p:nvPr/>
              </p:nvSpPr>
              <p:spPr bwMode="auto">
                <a:xfrm>
                  <a:off x="1546225" y="2263775"/>
                  <a:ext cx="28575" cy="209550"/>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6" name="Freeform 83"/>
                <p:cNvSpPr>
                  <a:spLocks noChangeAspect="1"/>
                </p:cNvSpPr>
                <p:nvPr/>
              </p:nvSpPr>
              <p:spPr bwMode="auto">
                <a:xfrm flipH="1">
                  <a:off x="1317625" y="2292350"/>
                  <a:ext cx="26988" cy="150813"/>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7" name="Freeform 84"/>
                <p:cNvSpPr>
                  <a:spLocks noChangeAspect="1"/>
                </p:cNvSpPr>
                <p:nvPr/>
              </p:nvSpPr>
              <p:spPr bwMode="auto">
                <a:xfrm>
                  <a:off x="1174750" y="2263775"/>
                  <a:ext cx="169863" cy="119063"/>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8" name="Freeform 85"/>
                <p:cNvSpPr>
                  <a:spLocks noChangeAspect="1"/>
                </p:cNvSpPr>
                <p:nvPr/>
              </p:nvSpPr>
              <p:spPr bwMode="auto">
                <a:xfrm>
                  <a:off x="1401763" y="2292350"/>
                  <a:ext cx="34925" cy="150813"/>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79" name="Oval 86"/>
                <p:cNvSpPr>
                  <a:spLocks noChangeAspect="1" noChangeArrowheads="1"/>
                </p:cNvSpPr>
                <p:nvPr/>
              </p:nvSpPr>
              <p:spPr bwMode="auto">
                <a:xfrm>
                  <a:off x="1231900" y="2206625"/>
                  <a:ext cx="85725" cy="571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0" name="Oval 87"/>
                <p:cNvSpPr>
                  <a:spLocks noChangeAspect="1" noChangeArrowheads="1"/>
                </p:cNvSpPr>
                <p:nvPr/>
              </p:nvSpPr>
              <p:spPr bwMode="auto">
                <a:xfrm>
                  <a:off x="1344613" y="223520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1" name="Oval 88"/>
                <p:cNvSpPr>
                  <a:spLocks noChangeAspect="1" noChangeArrowheads="1"/>
                </p:cNvSpPr>
                <p:nvPr/>
              </p:nvSpPr>
              <p:spPr bwMode="auto">
                <a:xfrm>
                  <a:off x="1430338" y="223520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2" name="Oval 89"/>
                <p:cNvSpPr>
                  <a:spLocks noChangeAspect="1" noChangeArrowheads="1"/>
                </p:cNvSpPr>
                <p:nvPr/>
              </p:nvSpPr>
              <p:spPr bwMode="auto">
                <a:xfrm>
                  <a:off x="1517650" y="223520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3" name="Oval 90"/>
                <p:cNvSpPr>
                  <a:spLocks noChangeAspect="1" noChangeArrowheads="1"/>
                </p:cNvSpPr>
                <p:nvPr/>
              </p:nvSpPr>
              <p:spPr bwMode="auto">
                <a:xfrm>
                  <a:off x="160337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4" name="Oval 91"/>
                <p:cNvSpPr>
                  <a:spLocks noChangeAspect="1" noChangeArrowheads="1"/>
                </p:cNvSpPr>
                <p:nvPr/>
              </p:nvSpPr>
              <p:spPr bwMode="auto">
                <a:xfrm>
                  <a:off x="1373188" y="2147888"/>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5" name="Oval 92"/>
                <p:cNvSpPr>
                  <a:spLocks noChangeAspect="1" noChangeArrowheads="1"/>
                </p:cNvSpPr>
                <p:nvPr/>
              </p:nvSpPr>
              <p:spPr bwMode="auto">
                <a:xfrm>
                  <a:off x="1689100"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6" name="Oval 93"/>
                <p:cNvSpPr>
                  <a:spLocks noChangeAspect="1" noChangeArrowheads="1"/>
                </p:cNvSpPr>
                <p:nvPr/>
              </p:nvSpPr>
              <p:spPr bwMode="auto">
                <a:xfrm>
                  <a:off x="1430338" y="2147888"/>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7" name="Oval 94"/>
                <p:cNvSpPr>
                  <a:spLocks noChangeAspect="1" noChangeArrowheads="1"/>
                </p:cNvSpPr>
                <p:nvPr/>
              </p:nvSpPr>
              <p:spPr bwMode="auto">
                <a:xfrm>
                  <a:off x="1489075"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8" name="Oval 95"/>
                <p:cNvSpPr>
                  <a:spLocks noChangeAspect="1" noChangeArrowheads="1"/>
                </p:cNvSpPr>
                <p:nvPr/>
              </p:nvSpPr>
              <p:spPr bwMode="auto">
                <a:xfrm>
                  <a:off x="1546225"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89" name="Oval 96"/>
                <p:cNvSpPr>
                  <a:spLocks noChangeAspect="1" noChangeArrowheads="1"/>
                </p:cNvSpPr>
                <p:nvPr/>
              </p:nvSpPr>
              <p:spPr bwMode="auto">
                <a:xfrm>
                  <a:off x="1631950"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0" name="Oval 97"/>
                <p:cNvSpPr>
                  <a:spLocks noChangeAspect="1" noChangeArrowheads="1"/>
                </p:cNvSpPr>
                <p:nvPr/>
              </p:nvSpPr>
              <p:spPr bwMode="auto">
                <a:xfrm>
                  <a:off x="177482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1" name="Oval 98"/>
                <p:cNvSpPr>
                  <a:spLocks noChangeAspect="1" noChangeArrowheads="1"/>
                </p:cNvSpPr>
                <p:nvPr/>
              </p:nvSpPr>
              <p:spPr bwMode="auto">
                <a:xfrm>
                  <a:off x="183197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2" name="Oval 99"/>
                <p:cNvSpPr>
                  <a:spLocks noChangeAspect="1" noChangeArrowheads="1"/>
                </p:cNvSpPr>
                <p:nvPr/>
              </p:nvSpPr>
              <p:spPr bwMode="auto">
                <a:xfrm>
                  <a:off x="171767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3" name="Oval 100"/>
                <p:cNvSpPr>
                  <a:spLocks noChangeAspect="1" noChangeArrowheads="1"/>
                </p:cNvSpPr>
                <p:nvPr/>
              </p:nvSpPr>
              <p:spPr bwMode="auto">
                <a:xfrm>
                  <a:off x="17748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4" name="Oval 101"/>
                <p:cNvSpPr>
                  <a:spLocks noChangeAspect="1" noChangeArrowheads="1"/>
                </p:cNvSpPr>
                <p:nvPr/>
              </p:nvSpPr>
              <p:spPr bwMode="auto">
                <a:xfrm>
                  <a:off x="1831975" y="21161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5" name="Oval 102"/>
                <p:cNvSpPr>
                  <a:spLocks noChangeAspect="1" noChangeArrowheads="1"/>
                </p:cNvSpPr>
                <p:nvPr/>
              </p:nvSpPr>
              <p:spPr bwMode="auto">
                <a:xfrm>
                  <a:off x="1889125" y="2176463"/>
                  <a:ext cx="28575" cy="301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6" name="Oval 103"/>
                <p:cNvSpPr>
                  <a:spLocks noChangeAspect="1" noChangeArrowheads="1"/>
                </p:cNvSpPr>
                <p:nvPr/>
              </p:nvSpPr>
              <p:spPr bwMode="auto">
                <a:xfrm>
                  <a:off x="18891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7" name="Oval 104"/>
                <p:cNvSpPr>
                  <a:spLocks noChangeAspect="1" noChangeArrowheads="1"/>
                </p:cNvSpPr>
                <p:nvPr/>
              </p:nvSpPr>
              <p:spPr bwMode="auto">
                <a:xfrm>
                  <a:off x="194627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8" name="Oval 105"/>
                <p:cNvSpPr>
                  <a:spLocks noChangeAspect="1" noChangeArrowheads="1"/>
                </p:cNvSpPr>
                <p:nvPr/>
              </p:nvSpPr>
              <p:spPr bwMode="auto">
                <a:xfrm>
                  <a:off x="1946275" y="2176463"/>
                  <a:ext cx="28575" cy="301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99" name="Oval 106"/>
                <p:cNvSpPr>
                  <a:spLocks noChangeAspect="1" noChangeArrowheads="1"/>
                </p:cNvSpPr>
                <p:nvPr/>
              </p:nvSpPr>
              <p:spPr bwMode="auto">
                <a:xfrm>
                  <a:off x="2003425" y="2176463"/>
                  <a:ext cx="28575" cy="301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0" name="Oval 107"/>
                <p:cNvSpPr>
                  <a:spLocks noChangeAspect="1" noChangeArrowheads="1"/>
                </p:cNvSpPr>
                <p:nvPr/>
              </p:nvSpPr>
              <p:spPr bwMode="auto">
                <a:xfrm>
                  <a:off x="20034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1" name="Oval 108"/>
                <p:cNvSpPr>
                  <a:spLocks noChangeAspect="1" noChangeArrowheads="1"/>
                </p:cNvSpPr>
                <p:nvPr/>
              </p:nvSpPr>
              <p:spPr bwMode="auto">
                <a:xfrm>
                  <a:off x="206057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2" name="Oval 109"/>
                <p:cNvSpPr>
                  <a:spLocks noChangeAspect="1" noChangeArrowheads="1"/>
                </p:cNvSpPr>
                <p:nvPr/>
              </p:nvSpPr>
              <p:spPr bwMode="auto">
                <a:xfrm>
                  <a:off x="2060575" y="2147888"/>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3" name="Oval 110"/>
                <p:cNvSpPr>
                  <a:spLocks noChangeAspect="1" noChangeArrowheads="1"/>
                </p:cNvSpPr>
                <p:nvPr/>
              </p:nvSpPr>
              <p:spPr bwMode="auto">
                <a:xfrm>
                  <a:off x="2146300" y="2147888"/>
                  <a:ext cx="26988"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4" name="Oval 111"/>
                <p:cNvSpPr>
                  <a:spLocks noChangeAspect="1" noChangeArrowheads="1"/>
                </p:cNvSpPr>
                <p:nvPr/>
              </p:nvSpPr>
              <p:spPr bwMode="auto">
                <a:xfrm>
                  <a:off x="2117725" y="208756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5" name="Oval 112"/>
                <p:cNvSpPr>
                  <a:spLocks noChangeAspect="1" noChangeArrowheads="1"/>
                </p:cNvSpPr>
                <p:nvPr/>
              </p:nvSpPr>
              <p:spPr bwMode="auto">
                <a:xfrm>
                  <a:off x="1260475" y="2206625"/>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6" name="Oval 113"/>
                <p:cNvSpPr>
                  <a:spLocks noChangeAspect="1" noChangeArrowheads="1"/>
                </p:cNvSpPr>
                <p:nvPr/>
              </p:nvSpPr>
              <p:spPr bwMode="auto">
                <a:xfrm>
                  <a:off x="1260475" y="2292350"/>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7" name="Oval 114"/>
                <p:cNvSpPr>
                  <a:spLocks noChangeAspect="1" noChangeArrowheads="1"/>
                </p:cNvSpPr>
                <p:nvPr/>
              </p:nvSpPr>
              <p:spPr bwMode="auto">
                <a:xfrm>
                  <a:off x="1289050" y="23828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8" name="Oval 115"/>
                <p:cNvSpPr>
                  <a:spLocks noChangeAspect="1" noChangeArrowheads="1"/>
                </p:cNvSpPr>
                <p:nvPr/>
              </p:nvSpPr>
              <p:spPr bwMode="auto">
                <a:xfrm>
                  <a:off x="1373188" y="2382838"/>
                  <a:ext cx="28575" cy="3175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09" name="Oval 116"/>
                <p:cNvSpPr>
                  <a:spLocks noChangeAspect="1" noChangeArrowheads="1"/>
                </p:cNvSpPr>
                <p:nvPr/>
              </p:nvSpPr>
              <p:spPr bwMode="auto">
                <a:xfrm>
                  <a:off x="1458913" y="2324100"/>
                  <a:ext cx="58737" cy="5873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0" name="Oval 117"/>
                <p:cNvSpPr>
                  <a:spLocks noChangeAspect="1" noChangeArrowheads="1"/>
                </p:cNvSpPr>
                <p:nvPr/>
              </p:nvSpPr>
              <p:spPr bwMode="auto">
                <a:xfrm>
                  <a:off x="1603375" y="2324100"/>
                  <a:ext cx="57150" cy="5873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1" name="Oval 118"/>
                <p:cNvSpPr>
                  <a:spLocks noChangeAspect="1" noChangeArrowheads="1"/>
                </p:cNvSpPr>
                <p:nvPr/>
              </p:nvSpPr>
              <p:spPr bwMode="auto">
                <a:xfrm>
                  <a:off x="1746250" y="2324100"/>
                  <a:ext cx="57150" cy="5873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2" name="Oval 119"/>
                <p:cNvSpPr>
                  <a:spLocks noChangeAspect="1" noChangeArrowheads="1"/>
                </p:cNvSpPr>
                <p:nvPr/>
              </p:nvSpPr>
              <p:spPr bwMode="auto">
                <a:xfrm flipH="1">
                  <a:off x="2562225" y="2087563"/>
                  <a:ext cx="327025" cy="136525"/>
                </a:xfrm>
                <a:prstGeom prst="ellipse">
                  <a:avLst/>
                </a:pr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3" name="Freeform 120"/>
                <p:cNvSpPr>
                  <a:spLocks noChangeAspect="1"/>
                </p:cNvSpPr>
                <p:nvPr/>
              </p:nvSpPr>
              <p:spPr bwMode="auto">
                <a:xfrm flipH="1">
                  <a:off x="2724150" y="2249488"/>
                  <a:ext cx="63500" cy="193675"/>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4" name="Freeform 121"/>
                <p:cNvSpPr>
                  <a:spLocks noChangeAspect="1"/>
                </p:cNvSpPr>
                <p:nvPr/>
              </p:nvSpPr>
              <p:spPr bwMode="auto">
                <a:xfrm flipH="1">
                  <a:off x="2913063" y="2249488"/>
                  <a:ext cx="26987" cy="193675"/>
                </a:xfrm>
                <a:custGeom>
                  <a:avLst/>
                  <a:gdLst>
                    <a:gd name="T0" fmla="*/ 2147483647 w 48"/>
                    <a:gd name="T1" fmla="*/ 0 h 336"/>
                    <a:gd name="T2" fmla="*/ 0 w 48"/>
                    <a:gd name="T3" fmla="*/ 2147483647 h 336"/>
                    <a:gd name="T4" fmla="*/ 2147483647 w 48"/>
                    <a:gd name="T5" fmla="*/ 2147483647 h 336"/>
                    <a:gd name="T6" fmla="*/ 0 60000 65536"/>
                    <a:gd name="T7" fmla="*/ 0 60000 65536"/>
                    <a:gd name="T8" fmla="*/ 0 60000 65536"/>
                  </a:gdLst>
                  <a:ahLst/>
                  <a:cxnLst>
                    <a:cxn ang="T6">
                      <a:pos x="T0" y="T1"/>
                    </a:cxn>
                    <a:cxn ang="T7">
                      <a:pos x="T2" y="T3"/>
                    </a:cxn>
                    <a:cxn ang="T8">
                      <a:pos x="T4" y="T5"/>
                    </a:cxn>
                  </a:cxnLst>
                  <a:rect l="0" t="0" r="r" b="b"/>
                  <a:pathLst>
                    <a:path w="48" h="336">
                      <a:moveTo>
                        <a:pt x="48" y="0"/>
                      </a:moveTo>
                      <a:cubicBezTo>
                        <a:pt x="24" y="20"/>
                        <a:pt x="0" y="40"/>
                        <a:pt x="0" y="96"/>
                      </a:cubicBezTo>
                      <a:cubicBezTo>
                        <a:pt x="0" y="152"/>
                        <a:pt x="40" y="296"/>
                        <a:pt x="48"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5" name="Freeform 122"/>
                <p:cNvSpPr>
                  <a:spLocks noChangeAspect="1"/>
                </p:cNvSpPr>
                <p:nvPr/>
              </p:nvSpPr>
              <p:spPr bwMode="auto">
                <a:xfrm>
                  <a:off x="3117850" y="2278063"/>
                  <a:ext cx="26988" cy="138112"/>
                </a:xfrm>
                <a:custGeom>
                  <a:avLst/>
                  <a:gdLst>
                    <a:gd name="T0" fmla="*/ 2147483647 w 112"/>
                    <a:gd name="T1" fmla="*/ 0 h 336"/>
                    <a:gd name="T2" fmla="*/ 2147483647 w 112"/>
                    <a:gd name="T3" fmla="*/ 2147483647 h 336"/>
                    <a:gd name="T4" fmla="*/ 2147483647 w 112"/>
                    <a:gd name="T5" fmla="*/ 2147483647 h 336"/>
                    <a:gd name="T6" fmla="*/ 0 60000 65536"/>
                    <a:gd name="T7" fmla="*/ 0 60000 65536"/>
                    <a:gd name="T8" fmla="*/ 0 60000 65536"/>
                  </a:gdLst>
                  <a:ahLst/>
                  <a:cxnLst>
                    <a:cxn ang="T6">
                      <a:pos x="T0" y="T1"/>
                    </a:cxn>
                    <a:cxn ang="T7">
                      <a:pos x="T2" y="T3"/>
                    </a:cxn>
                    <a:cxn ang="T8">
                      <a:pos x="T4" y="T5"/>
                    </a:cxn>
                  </a:cxnLst>
                  <a:rect l="0" t="0" r="r" b="b"/>
                  <a:pathLst>
                    <a:path w="112" h="336">
                      <a:moveTo>
                        <a:pt x="16" y="0"/>
                      </a:moveTo>
                      <a:cubicBezTo>
                        <a:pt x="8" y="68"/>
                        <a:pt x="0" y="136"/>
                        <a:pt x="16" y="192"/>
                      </a:cubicBezTo>
                      <a:cubicBezTo>
                        <a:pt x="32" y="248"/>
                        <a:pt x="96" y="312"/>
                        <a:pt x="112"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6" name="Freeform 123"/>
                <p:cNvSpPr>
                  <a:spLocks noChangeAspect="1"/>
                </p:cNvSpPr>
                <p:nvPr/>
              </p:nvSpPr>
              <p:spPr bwMode="auto">
                <a:xfrm flipH="1">
                  <a:off x="3117850" y="2230438"/>
                  <a:ext cx="171450" cy="123825"/>
                </a:xfrm>
                <a:custGeom>
                  <a:avLst/>
                  <a:gdLst>
                    <a:gd name="T0" fmla="*/ 2147483647 w 192"/>
                    <a:gd name="T1" fmla="*/ 2147483647 h 184"/>
                    <a:gd name="T2" fmla="*/ 2147483647 w 192"/>
                    <a:gd name="T3" fmla="*/ 2147483647 h 184"/>
                    <a:gd name="T4" fmla="*/ 2147483647 w 192"/>
                    <a:gd name="T5" fmla="*/ 2147483647 h 184"/>
                    <a:gd name="T6" fmla="*/ 2147483647 w 192"/>
                    <a:gd name="T7" fmla="*/ 2147483647 h 184"/>
                    <a:gd name="T8" fmla="*/ 2147483647 w 192"/>
                    <a:gd name="T9" fmla="*/ 2147483647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84">
                      <a:moveTo>
                        <a:pt x="24" y="24"/>
                      </a:moveTo>
                      <a:cubicBezTo>
                        <a:pt x="48" y="0"/>
                        <a:pt x="144" y="8"/>
                        <a:pt x="168" y="24"/>
                      </a:cubicBezTo>
                      <a:cubicBezTo>
                        <a:pt x="192" y="40"/>
                        <a:pt x="192" y="96"/>
                        <a:pt x="168" y="120"/>
                      </a:cubicBezTo>
                      <a:cubicBezTo>
                        <a:pt x="144" y="144"/>
                        <a:pt x="48" y="184"/>
                        <a:pt x="24" y="168"/>
                      </a:cubicBezTo>
                      <a:cubicBezTo>
                        <a:pt x="0" y="152"/>
                        <a:pt x="0" y="48"/>
                        <a:pt x="24" y="24"/>
                      </a:cubicBezTo>
                      <a:close/>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7" name="Freeform 124"/>
                <p:cNvSpPr>
                  <a:spLocks noChangeAspect="1"/>
                </p:cNvSpPr>
                <p:nvPr/>
              </p:nvSpPr>
              <p:spPr bwMode="auto">
                <a:xfrm flipH="1">
                  <a:off x="3032125" y="2278063"/>
                  <a:ext cx="41275" cy="165100"/>
                </a:xfrm>
                <a:custGeom>
                  <a:avLst/>
                  <a:gdLst>
                    <a:gd name="T0" fmla="*/ 2147483647 w 56"/>
                    <a:gd name="T1" fmla="*/ 0 h 336"/>
                    <a:gd name="T2" fmla="*/ 2147483647 w 56"/>
                    <a:gd name="T3" fmla="*/ 2147483647 h 336"/>
                    <a:gd name="T4" fmla="*/ 2147483647 w 56"/>
                    <a:gd name="T5" fmla="*/ 2147483647 h 336"/>
                    <a:gd name="T6" fmla="*/ 0 60000 65536"/>
                    <a:gd name="T7" fmla="*/ 0 60000 65536"/>
                    <a:gd name="T8" fmla="*/ 0 60000 65536"/>
                  </a:gdLst>
                  <a:ahLst/>
                  <a:cxnLst>
                    <a:cxn ang="T6">
                      <a:pos x="T0" y="T1"/>
                    </a:cxn>
                    <a:cxn ang="T7">
                      <a:pos x="T2" y="T3"/>
                    </a:cxn>
                    <a:cxn ang="T8">
                      <a:pos x="T4" y="T5"/>
                    </a:cxn>
                  </a:cxnLst>
                  <a:rect l="0" t="0" r="r" b="b"/>
                  <a:pathLst>
                    <a:path w="56" h="336">
                      <a:moveTo>
                        <a:pt x="8" y="0"/>
                      </a:moveTo>
                      <a:cubicBezTo>
                        <a:pt x="4" y="44"/>
                        <a:pt x="0" y="88"/>
                        <a:pt x="8" y="144"/>
                      </a:cubicBezTo>
                      <a:cubicBezTo>
                        <a:pt x="16" y="200"/>
                        <a:pt x="48" y="304"/>
                        <a:pt x="56" y="336"/>
                      </a:cubicBezTo>
                    </a:path>
                  </a:pathLst>
                </a:cu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18" name="Oval 125"/>
                <p:cNvSpPr>
                  <a:spLocks noChangeAspect="1" noChangeArrowheads="1"/>
                </p:cNvSpPr>
                <p:nvPr/>
              </p:nvSpPr>
              <p:spPr bwMode="auto">
                <a:xfrm flipH="1">
                  <a:off x="3154363" y="2176463"/>
                  <a:ext cx="82550" cy="539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19" name="Oval 126"/>
                <p:cNvSpPr>
                  <a:spLocks noChangeAspect="1" noChangeArrowheads="1"/>
                </p:cNvSpPr>
                <p:nvPr/>
              </p:nvSpPr>
              <p:spPr bwMode="auto">
                <a:xfrm flipH="1">
                  <a:off x="3101975" y="2224088"/>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0" name="Oval 127"/>
                <p:cNvSpPr>
                  <a:spLocks noChangeAspect="1" noChangeArrowheads="1"/>
                </p:cNvSpPr>
                <p:nvPr/>
              </p:nvSpPr>
              <p:spPr bwMode="auto">
                <a:xfrm flipH="1">
                  <a:off x="3021013" y="2224088"/>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1" name="Oval 128"/>
                <p:cNvSpPr>
                  <a:spLocks noChangeAspect="1" noChangeArrowheads="1"/>
                </p:cNvSpPr>
                <p:nvPr/>
              </p:nvSpPr>
              <p:spPr bwMode="auto">
                <a:xfrm flipH="1">
                  <a:off x="2940050" y="2224088"/>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2" name="Oval 129"/>
                <p:cNvSpPr>
                  <a:spLocks noChangeAspect="1" noChangeArrowheads="1"/>
                </p:cNvSpPr>
                <p:nvPr/>
              </p:nvSpPr>
              <p:spPr bwMode="auto">
                <a:xfrm flipH="1">
                  <a:off x="2859088" y="2195513"/>
                  <a:ext cx="25400"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3" name="Oval 130"/>
                <p:cNvSpPr>
                  <a:spLocks noChangeAspect="1" noChangeArrowheads="1"/>
                </p:cNvSpPr>
                <p:nvPr/>
              </p:nvSpPr>
              <p:spPr bwMode="auto">
                <a:xfrm flipH="1">
                  <a:off x="3073400" y="2143125"/>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4" name="Oval 131"/>
                <p:cNvSpPr>
                  <a:spLocks noChangeAspect="1" noChangeArrowheads="1"/>
                </p:cNvSpPr>
                <p:nvPr/>
              </p:nvSpPr>
              <p:spPr bwMode="auto">
                <a:xfrm flipH="1">
                  <a:off x="2778125" y="2195513"/>
                  <a:ext cx="26988"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5" name="Oval 132"/>
                <p:cNvSpPr>
                  <a:spLocks noChangeAspect="1" noChangeArrowheads="1"/>
                </p:cNvSpPr>
                <p:nvPr/>
              </p:nvSpPr>
              <p:spPr bwMode="auto">
                <a:xfrm flipH="1">
                  <a:off x="3021013" y="2143125"/>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6" name="Oval 133"/>
                <p:cNvSpPr>
                  <a:spLocks noChangeAspect="1" noChangeArrowheads="1"/>
                </p:cNvSpPr>
                <p:nvPr/>
              </p:nvSpPr>
              <p:spPr bwMode="auto">
                <a:xfrm flipH="1">
                  <a:off x="2965450" y="2114550"/>
                  <a:ext cx="26988"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7" name="Oval 134"/>
                <p:cNvSpPr>
                  <a:spLocks noChangeAspect="1" noChangeArrowheads="1"/>
                </p:cNvSpPr>
                <p:nvPr/>
              </p:nvSpPr>
              <p:spPr bwMode="auto">
                <a:xfrm flipH="1">
                  <a:off x="2913063" y="2114550"/>
                  <a:ext cx="26987"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8" name="Oval 135"/>
                <p:cNvSpPr>
                  <a:spLocks noChangeAspect="1" noChangeArrowheads="1"/>
                </p:cNvSpPr>
                <p:nvPr/>
              </p:nvSpPr>
              <p:spPr bwMode="auto">
                <a:xfrm flipH="1">
                  <a:off x="2830513" y="211455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29" name="Oval 136"/>
                <p:cNvSpPr>
                  <a:spLocks noChangeAspect="1" noChangeArrowheads="1"/>
                </p:cNvSpPr>
                <p:nvPr/>
              </p:nvSpPr>
              <p:spPr bwMode="auto">
                <a:xfrm flipH="1">
                  <a:off x="2697163" y="2195513"/>
                  <a:ext cx="26987"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0" name="Oval 137"/>
                <p:cNvSpPr>
                  <a:spLocks noChangeAspect="1" noChangeArrowheads="1"/>
                </p:cNvSpPr>
                <p:nvPr/>
              </p:nvSpPr>
              <p:spPr bwMode="auto">
                <a:xfrm flipH="1">
                  <a:off x="2643188" y="2195513"/>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1" name="Oval 138"/>
                <p:cNvSpPr>
                  <a:spLocks noChangeAspect="1" noChangeArrowheads="1"/>
                </p:cNvSpPr>
                <p:nvPr/>
              </p:nvSpPr>
              <p:spPr bwMode="auto">
                <a:xfrm flipH="1">
                  <a:off x="2749550" y="2090738"/>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2" name="Oval 139"/>
                <p:cNvSpPr>
                  <a:spLocks noChangeAspect="1" noChangeArrowheads="1"/>
                </p:cNvSpPr>
                <p:nvPr/>
              </p:nvSpPr>
              <p:spPr bwMode="auto">
                <a:xfrm flipH="1">
                  <a:off x="2697163" y="2087563"/>
                  <a:ext cx="26987"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3" name="Oval 140"/>
                <p:cNvSpPr>
                  <a:spLocks noChangeAspect="1" noChangeArrowheads="1"/>
                </p:cNvSpPr>
                <p:nvPr/>
              </p:nvSpPr>
              <p:spPr bwMode="auto">
                <a:xfrm flipH="1">
                  <a:off x="2643188" y="2114550"/>
                  <a:ext cx="28575"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4" name="Oval 141"/>
                <p:cNvSpPr>
                  <a:spLocks noChangeAspect="1" noChangeArrowheads="1"/>
                </p:cNvSpPr>
                <p:nvPr/>
              </p:nvSpPr>
              <p:spPr bwMode="auto">
                <a:xfrm flipH="1">
                  <a:off x="2590800" y="2168525"/>
                  <a:ext cx="25400" cy="2698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5" name="Oval 142"/>
                <p:cNvSpPr>
                  <a:spLocks noChangeAspect="1" noChangeArrowheads="1"/>
                </p:cNvSpPr>
                <p:nvPr/>
              </p:nvSpPr>
              <p:spPr bwMode="auto">
                <a:xfrm flipH="1">
                  <a:off x="2590800" y="2087563"/>
                  <a:ext cx="25400"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6" name="Oval 143"/>
                <p:cNvSpPr>
                  <a:spLocks noChangeAspect="1" noChangeArrowheads="1"/>
                </p:cNvSpPr>
                <p:nvPr/>
              </p:nvSpPr>
              <p:spPr bwMode="auto">
                <a:xfrm flipH="1">
                  <a:off x="2535238" y="2087563"/>
                  <a:ext cx="26987"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7" name="Oval 144"/>
                <p:cNvSpPr>
                  <a:spLocks noChangeAspect="1" noChangeArrowheads="1"/>
                </p:cNvSpPr>
                <p:nvPr/>
              </p:nvSpPr>
              <p:spPr bwMode="auto">
                <a:xfrm flipH="1">
                  <a:off x="2535238" y="2168525"/>
                  <a:ext cx="26987" cy="2698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8" name="Oval 145"/>
                <p:cNvSpPr>
                  <a:spLocks noChangeAspect="1" noChangeArrowheads="1"/>
                </p:cNvSpPr>
                <p:nvPr/>
              </p:nvSpPr>
              <p:spPr bwMode="auto">
                <a:xfrm flipH="1">
                  <a:off x="2481263" y="2168525"/>
                  <a:ext cx="28575" cy="26988"/>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39" name="Oval 146"/>
                <p:cNvSpPr>
                  <a:spLocks noChangeAspect="1" noChangeArrowheads="1"/>
                </p:cNvSpPr>
                <p:nvPr/>
              </p:nvSpPr>
              <p:spPr bwMode="auto">
                <a:xfrm flipH="1">
                  <a:off x="2481263" y="2087563"/>
                  <a:ext cx="28575"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0" name="Oval 147"/>
                <p:cNvSpPr>
                  <a:spLocks noChangeAspect="1" noChangeArrowheads="1"/>
                </p:cNvSpPr>
                <p:nvPr/>
              </p:nvSpPr>
              <p:spPr bwMode="auto">
                <a:xfrm flipH="1">
                  <a:off x="2425700" y="2087563"/>
                  <a:ext cx="28575"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1" name="Oval 148"/>
                <p:cNvSpPr>
                  <a:spLocks noChangeAspect="1" noChangeArrowheads="1"/>
                </p:cNvSpPr>
                <p:nvPr/>
              </p:nvSpPr>
              <p:spPr bwMode="auto">
                <a:xfrm flipH="1">
                  <a:off x="2425700" y="2143125"/>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2" name="Oval 149"/>
                <p:cNvSpPr>
                  <a:spLocks noChangeAspect="1" noChangeArrowheads="1"/>
                </p:cNvSpPr>
                <p:nvPr/>
              </p:nvSpPr>
              <p:spPr bwMode="auto">
                <a:xfrm flipH="1">
                  <a:off x="2347913" y="2143125"/>
                  <a:ext cx="25400"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3" name="Oval 150"/>
                <p:cNvSpPr>
                  <a:spLocks noChangeAspect="1" noChangeArrowheads="1"/>
                </p:cNvSpPr>
                <p:nvPr/>
              </p:nvSpPr>
              <p:spPr bwMode="auto">
                <a:xfrm flipH="1">
                  <a:off x="2373313" y="2087563"/>
                  <a:ext cx="26987" cy="26987"/>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4" name="Oval 151"/>
                <p:cNvSpPr>
                  <a:spLocks noChangeAspect="1" noChangeArrowheads="1"/>
                </p:cNvSpPr>
                <p:nvPr/>
              </p:nvSpPr>
              <p:spPr bwMode="auto">
                <a:xfrm flipH="1">
                  <a:off x="3182938" y="2195513"/>
                  <a:ext cx="25400"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5" name="Oval 152"/>
                <p:cNvSpPr>
                  <a:spLocks noChangeAspect="1" noChangeArrowheads="1"/>
                </p:cNvSpPr>
                <p:nvPr/>
              </p:nvSpPr>
              <p:spPr bwMode="auto">
                <a:xfrm flipH="1">
                  <a:off x="3182938" y="2278063"/>
                  <a:ext cx="25400" cy="28575"/>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6" name="Oval 153"/>
                <p:cNvSpPr>
                  <a:spLocks noChangeAspect="1" noChangeArrowheads="1"/>
                </p:cNvSpPr>
                <p:nvPr/>
              </p:nvSpPr>
              <p:spPr bwMode="auto">
                <a:xfrm flipH="1">
                  <a:off x="3154363" y="2362200"/>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7" name="Oval 154"/>
                <p:cNvSpPr>
                  <a:spLocks noChangeAspect="1" noChangeArrowheads="1"/>
                </p:cNvSpPr>
                <p:nvPr/>
              </p:nvSpPr>
              <p:spPr bwMode="auto">
                <a:xfrm flipH="1">
                  <a:off x="3073400" y="2362200"/>
                  <a:ext cx="28575" cy="25400"/>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8" name="Oval 155"/>
                <p:cNvSpPr>
                  <a:spLocks noChangeAspect="1" noChangeArrowheads="1"/>
                </p:cNvSpPr>
                <p:nvPr/>
              </p:nvSpPr>
              <p:spPr bwMode="auto">
                <a:xfrm flipH="1">
                  <a:off x="2965450" y="2306638"/>
                  <a:ext cx="55563" cy="555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49" name="Oval 156"/>
                <p:cNvSpPr>
                  <a:spLocks noChangeAspect="1" noChangeArrowheads="1"/>
                </p:cNvSpPr>
                <p:nvPr/>
              </p:nvSpPr>
              <p:spPr bwMode="auto">
                <a:xfrm flipH="1">
                  <a:off x="2830513" y="2306638"/>
                  <a:ext cx="53975" cy="555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0" name="Oval 157"/>
                <p:cNvSpPr>
                  <a:spLocks noChangeAspect="1" noChangeArrowheads="1"/>
                </p:cNvSpPr>
                <p:nvPr/>
              </p:nvSpPr>
              <p:spPr bwMode="auto">
                <a:xfrm flipH="1">
                  <a:off x="2662238" y="2306638"/>
                  <a:ext cx="52387" cy="55562"/>
                </a:xfrm>
                <a:prstGeom prst="ellipse">
                  <a:avLst/>
                </a:prstGeom>
                <a:noFill/>
                <a:ln w="952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1" name="Oval 158"/>
                <p:cNvSpPr>
                  <a:spLocks noChangeAspect="1" noChangeArrowheads="1"/>
                </p:cNvSpPr>
                <p:nvPr/>
              </p:nvSpPr>
              <p:spPr bwMode="auto">
                <a:xfrm rot="1849660" flipH="1">
                  <a:off x="2230438" y="2414588"/>
                  <a:ext cx="31750" cy="101600"/>
                </a:xfrm>
                <a:prstGeom prst="ellipse">
                  <a:avLst/>
                </a:prstGeom>
                <a:solidFill>
                  <a:schemeClr val="bg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2" name="Oval 159"/>
                <p:cNvSpPr>
                  <a:spLocks noChangeAspect="1" noChangeArrowheads="1"/>
                </p:cNvSpPr>
                <p:nvPr/>
              </p:nvSpPr>
              <p:spPr bwMode="auto">
                <a:xfrm rot="-1849660">
                  <a:off x="2173288" y="2414588"/>
                  <a:ext cx="31750" cy="101600"/>
                </a:xfrm>
                <a:prstGeom prst="ellipse">
                  <a:avLst/>
                </a:prstGeom>
                <a:solidFill>
                  <a:schemeClr val="bg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3" name="Line 160"/>
                <p:cNvSpPr>
                  <a:spLocks noChangeAspect="1" noChangeShapeType="1"/>
                </p:cNvSpPr>
                <p:nvPr/>
              </p:nvSpPr>
              <p:spPr bwMode="auto">
                <a:xfrm flipH="1" flipV="1">
                  <a:off x="3489325" y="2292350"/>
                  <a:ext cx="144463" cy="61913"/>
                </a:xfrm>
                <a:prstGeom prst="line">
                  <a:avLst/>
                </a:prstGeom>
                <a:noFill/>
                <a:ln w="28575">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4" name="Line 161"/>
                <p:cNvSpPr>
                  <a:spLocks noChangeAspect="1" noChangeShapeType="1"/>
                </p:cNvSpPr>
                <p:nvPr/>
              </p:nvSpPr>
              <p:spPr bwMode="auto">
                <a:xfrm>
                  <a:off x="430213" y="2263775"/>
                  <a:ext cx="514350" cy="0"/>
                </a:xfrm>
                <a:prstGeom prst="line">
                  <a:avLst/>
                </a:prstGeom>
                <a:noFill/>
                <a:ln w="1905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5" name="Line 162"/>
                <p:cNvSpPr>
                  <a:spLocks noChangeAspect="1" noChangeShapeType="1"/>
                </p:cNvSpPr>
                <p:nvPr/>
              </p:nvSpPr>
              <p:spPr bwMode="auto">
                <a:xfrm>
                  <a:off x="944563" y="2235200"/>
                  <a:ext cx="0" cy="57150"/>
                </a:xfrm>
                <a:prstGeom prst="line">
                  <a:avLst/>
                </a:prstGeom>
                <a:noFill/>
                <a:ln w="1905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a:lstStyle/>
                <a:p>
                  <a:endParaRPr lang="en-US"/>
                </a:p>
              </p:txBody>
            </p:sp>
            <p:sp>
              <p:nvSpPr>
                <p:cNvPr id="156" name="Oval 164"/>
                <p:cNvSpPr>
                  <a:spLocks noChangeAspect="1" noChangeArrowheads="1"/>
                </p:cNvSpPr>
                <p:nvPr/>
              </p:nvSpPr>
              <p:spPr bwMode="auto">
                <a:xfrm>
                  <a:off x="1917700"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7" name="Oval 165"/>
                <p:cNvSpPr>
                  <a:spLocks noChangeAspect="1" noChangeArrowheads="1"/>
                </p:cNvSpPr>
                <p:nvPr/>
              </p:nvSpPr>
              <p:spPr bwMode="auto">
                <a:xfrm>
                  <a:off x="1889125"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8" name="Oval 166"/>
                <p:cNvSpPr>
                  <a:spLocks noChangeAspect="1" noChangeArrowheads="1"/>
                </p:cNvSpPr>
                <p:nvPr/>
              </p:nvSpPr>
              <p:spPr bwMode="auto">
                <a:xfrm>
                  <a:off x="1917700"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59" name="Oval 167"/>
                <p:cNvSpPr>
                  <a:spLocks noChangeAspect="1" noChangeArrowheads="1"/>
                </p:cNvSpPr>
                <p:nvPr/>
              </p:nvSpPr>
              <p:spPr bwMode="auto">
                <a:xfrm>
                  <a:off x="1889125"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0" name="Oval 169"/>
                <p:cNvSpPr>
                  <a:spLocks noChangeAspect="1" noChangeArrowheads="1"/>
                </p:cNvSpPr>
                <p:nvPr/>
              </p:nvSpPr>
              <p:spPr bwMode="auto">
                <a:xfrm>
                  <a:off x="2547938"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1" name="Oval 170"/>
                <p:cNvSpPr>
                  <a:spLocks noChangeAspect="1" noChangeArrowheads="1"/>
                </p:cNvSpPr>
                <p:nvPr/>
              </p:nvSpPr>
              <p:spPr bwMode="auto">
                <a:xfrm>
                  <a:off x="2519363" y="2354263"/>
                  <a:ext cx="28575" cy="28575"/>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2" name="Oval 171"/>
                <p:cNvSpPr>
                  <a:spLocks noChangeAspect="1" noChangeArrowheads="1"/>
                </p:cNvSpPr>
                <p:nvPr/>
              </p:nvSpPr>
              <p:spPr bwMode="auto">
                <a:xfrm>
                  <a:off x="2547938"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sp>
              <p:nvSpPr>
                <p:cNvPr id="163" name="Oval 172"/>
                <p:cNvSpPr>
                  <a:spLocks noChangeAspect="1" noChangeArrowheads="1"/>
                </p:cNvSpPr>
                <p:nvPr/>
              </p:nvSpPr>
              <p:spPr bwMode="auto">
                <a:xfrm>
                  <a:off x="2519363" y="2324100"/>
                  <a:ext cx="28575" cy="30163"/>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wrap="none" anchor="ctr"/>
                <a:lstStyle/>
                <a:p>
                  <a:endParaRPr lang="en-US"/>
                </a:p>
              </p:txBody>
            </p:sp>
          </p:grpSp>
        </p:grpSp>
        <p:cxnSp>
          <p:nvCxnSpPr>
            <p:cNvPr id="55" name="Straight Connector 54"/>
            <p:cNvCxnSpPr/>
            <p:nvPr/>
          </p:nvCxnSpPr>
          <p:spPr bwMode="auto">
            <a:xfrm flipH="1">
              <a:off x="5318125" y="2211388"/>
              <a:ext cx="1084263" cy="379412"/>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bwMode="auto">
            <a:xfrm>
              <a:off x="6630988" y="2209800"/>
              <a:ext cx="1771650" cy="381000"/>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72" name="Title 171"/>
          <p:cNvSpPr>
            <a:spLocks noGrp="1"/>
          </p:cNvSpPr>
          <p:nvPr>
            <p:ph type="title"/>
          </p:nvPr>
        </p:nvSpPr>
        <p:spPr>
          <a:xfrm>
            <a:off x="1284287" y="152400"/>
            <a:ext cx="7631113" cy="1143000"/>
          </a:xfrm>
        </p:spPr>
        <p:txBody>
          <a:bodyPr/>
          <a:lstStyle/>
          <a:p>
            <a:r>
              <a:rPr lang="en-US" dirty="0" err="1" smtClean="0"/>
              <a:t>Spermatheca</a:t>
            </a:r>
            <a:r>
              <a:rPr lang="en-US" dirty="0" smtClean="0"/>
              <a:t> organ system</a:t>
            </a:r>
            <a:endParaRPr lang="en-US" dirty="0"/>
          </a:p>
        </p:txBody>
      </p:sp>
      <p:cxnSp>
        <p:nvCxnSpPr>
          <p:cNvPr id="174" name="Straight Connector 173"/>
          <p:cNvCxnSpPr/>
          <p:nvPr/>
        </p:nvCxnSpPr>
        <p:spPr>
          <a:xfrm>
            <a:off x="4451338" y="44196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6" name="Straight Connector 175"/>
          <p:cNvCxnSpPr/>
          <p:nvPr/>
        </p:nvCxnSpPr>
        <p:spPr>
          <a:xfrm>
            <a:off x="4876800" y="44196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7" name="Straight Connector 176"/>
          <p:cNvCxnSpPr/>
          <p:nvPr/>
        </p:nvCxnSpPr>
        <p:spPr>
          <a:xfrm>
            <a:off x="4451338" y="48768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1" name="Straight Connector 180"/>
          <p:cNvCxnSpPr/>
          <p:nvPr/>
        </p:nvCxnSpPr>
        <p:spPr>
          <a:xfrm>
            <a:off x="4451338" y="4953000"/>
            <a:ext cx="4254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2" name="Straight Connector 181"/>
          <p:cNvCxnSpPr/>
          <p:nvPr/>
        </p:nvCxnSpPr>
        <p:spPr>
          <a:xfrm>
            <a:off x="4876800" y="4953000"/>
            <a:ext cx="0" cy="4572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3" name="Straight Connector 182"/>
          <p:cNvCxnSpPr/>
          <p:nvPr/>
        </p:nvCxnSpPr>
        <p:spPr>
          <a:xfrm>
            <a:off x="4451338" y="5410200"/>
            <a:ext cx="42546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29617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Overview</a:t>
            </a:r>
            <a:endParaRPr lang="en-US" dirty="0" smtClean="0"/>
          </a:p>
        </p:txBody>
      </p:sp>
      <p:sp>
        <p:nvSpPr>
          <p:cNvPr id="15363" name="Content Placeholder 2"/>
          <p:cNvSpPr>
            <a:spLocks noGrp="1"/>
          </p:cNvSpPr>
          <p:nvPr>
            <p:ph idx="1"/>
          </p:nvPr>
        </p:nvSpPr>
        <p:spPr>
          <a:xfrm>
            <a:off x="910347" y="1529880"/>
            <a:ext cx="7801854" cy="4858220"/>
          </a:xfrm>
        </p:spPr>
        <p:txBody>
          <a:bodyPr>
            <a:noAutofit/>
          </a:bodyPr>
          <a:lstStyle/>
          <a:p>
            <a:r>
              <a:rPr lang="en-US" dirty="0" smtClean="0"/>
              <a:t>Part I: DARE-based Gateways</a:t>
            </a:r>
          </a:p>
          <a:p>
            <a:pPr lvl="1"/>
            <a:r>
              <a:rPr lang="en-US" sz="2000" dirty="0" smtClean="0">
                <a:sym typeface="Wingdings"/>
              </a:rPr>
              <a:t>The Case for Advanced NGS Data Analytics</a:t>
            </a:r>
          </a:p>
          <a:p>
            <a:pPr lvl="2"/>
            <a:r>
              <a:rPr lang="en-US" sz="2000" dirty="0" smtClean="0">
                <a:sym typeface="Wingdings"/>
              </a:rPr>
              <a:t>CI/HPDC challenges for NGS?</a:t>
            </a:r>
          </a:p>
          <a:p>
            <a:pPr lvl="1"/>
            <a:r>
              <a:rPr lang="en-US" sz="2000" dirty="0" smtClean="0">
                <a:sym typeface="Wingdings"/>
              </a:rPr>
              <a:t>GW:  Effective integration</a:t>
            </a:r>
            <a:r>
              <a:rPr lang="en-US" sz="2000" dirty="0" smtClean="0">
                <a:sym typeface="Wingdings"/>
              </a:rPr>
              <a:t> and utilization of </a:t>
            </a:r>
            <a:r>
              <a:rPr lang="en-US" sz="2000" dirty="0" smtClean="0">
                <a:sym typeface="Wingdings"/>
              </a:rPr>
              <a:t>HPDC </a:t>
            </a:r>
            <a:r>
              <a:rPr lang="en-US" sz="2000" dirty="0" smtClean="0">
                <a:sym typeface="Wingdings"/>
              </a:rPr>
              <a:t>CI</a:t>
            </a:r>
          </a:p>
          <a:p>
            <a:pPr lvl="2"/>
            <a:r>
              <a:rPr lang="en-US" sz="2000" dirty="0" smtClean="0"/>
              <a:t>Scalability – Applications, People and Resources</a:t>
            </a:r>
            <a:endParaRPr lang="en-US" sz="2000" dirty="0" smtClean="0">
              <a:sym typeface="Wingdings"/>
            </a:endParaRPr>
          </a:p>
          <a:p>
            <a:pPr lvl="1"/>
            <a:r>
              <a:rPr lang="en-US" sz="2000" dirty="0" smtClean="0">
                <a:sym typeface="Wingdings"/>
              </a:rPr>
              <a:t>DARE-</a:t>
            </a:r>
            <a:r>
              <a:rPr lang="en-US" sz="2000" dirty="0" smtClean="0"/>
              <a:t>NGS: Integrating GW-HPDC for NGS-Analytics</a:t>
            </a:r>
          </a:p>
          <a:p>
            <a:pPr lvl="2"/>
            <a:r>
              <a:rPr lang="en-US" sz="2000" dirty="0" smtClean="0">
                <a:sym typeface="Wingdings"/>
              </a:rPr>
              <a:t>What is DARE?</a:t>
            </a:r>
          </a:p>
          <a:p>
            <a:pPr lvl="3"/>
            <a:r>
              <a:rPr lang="en-US" sz="2000" dirty="0" smtClean="0">
                <a:sym typeface="Wingdings"/>
              </a:rPr>
              <a:t>“NGS Analytics as a service”</a:t>
            </a:r>
            <a:endParaRPr lang="en-US" sz="2000" dirty="0" smtClean="0"/>
          </a:p>
          <a:p>
            <a:pPr lvl="2"/>
            <a:r>
              <a:rPr lang="en-US" sz="2000" dirty="0" smtClean="0"/>
              <a:t>DARE-HTHP: Power of Abstractions!!</a:t>
            </a:r>
          </a:p>
          <a:p>
            <a:r>
              <a:rPr lang="en-US" dirty="0" smtClean="0"/>
              <a:t>Part II: Collaborative Science-CI development [Chris]</a:t>
            </a:r>
          </a:p>
          <a:p>
            <a:r>
              <a:rPr lang="en-US" dirty="0" smtClean="0"/>
              <a:t>Part III: DARE-NGS</a:t>
            </a:r>
            <a:r>
              <a:rPr lang="en-US" dirty="0" smtClean="0"/>
              <a:t> Demo </a:t>
            </a:r>
            <a:r>
              <a:rPr lang="en-US" dirty="0" smtClean="0"/>
              <a:t>[</a:t>
            </a:r>
            <a:r>
              <a:rPr lang="en-US" dirty="0" err="1" smtClean="0"/>
              <a:t>Sharath</a:t>
            </a:r>
            <a:r>
              <a:rPr lang="en-US" dirty="0" smtClean="0"/>
              <a:t>]</a:t>
            </a:r>
          </a:p>
          <a:p>
            <a:r>
              <a:rPr lang="en-US" dirty="0" smtClean="0"/>
              <a:t>Roadmap and Discussions</a:t>
            </a:r>
          </a:p>
          <a:p>
            <a:pPr lvl="1"/>
            <a:endParaRPr lang="en-US" sz="2000" dirty="0" smtClean="0"/>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Optimize </a:t>
            </a:r>
            <a:r>
              <a:rPr lang="en-US" dirty="0" err="1" smtClean="0"/>
              <a:t>ChIP</a:t>
            </a:r>
            <a:r>
              <a:rPr lang="en-US" dirty="0" smtClean="0"/>
              <a:t> conditions (sonication and IP)</a:t>
            </a:r>
          </a:p>
          <a:p>
            <a:pPr lvl="1"/>
            <a:r>
              <a:rPr lang="en-US" dirty="0" smtClean="0"/>
              <a:t>Time course experiment </a:t>
            </a:r>
            <a:r>
              <a:rPr lang="en-US" dirty="0" smtClean="0">
                <a:sym typeface="Wingdings" pitchFamily="2" charset="2"/>
              </a:rPr>
              <a:t> two developmental stages</a:t>
            </a:r>
          </a:p>
          <a:p>
            <a:pPr lvl="2"/>
            <a:r>
              <a:rPr lang="en-US" dirty="0" smtClean="0">
                <a:sym typeface="Wingdings" pitchFamily="2" charset="2"/>
              </a:rPr>
              <a:t>Late L3/early L4 and  mid/late L4 stages</a:t>
            </a:r>
          </a:p>
          <a:p>
            <a:pPr lvl="1"/>
            <a:r>
              <a:rPr lang="en-US" dirty="0" smtClean="0">
                <a:sym typeface="Wingdings" pitchFamily="2" charset="2"/>
              </a:rPr>
              <a:t>8-sample run: sequence two biological replicate IP DNAs at each stage plus input for each replicate </a:t>
            </a:r>
            <a:endParaRPr lang="en-US" dirty="0" smtClean="0"/>
          </a:p>
          <a:p>
            <a:endParaRPr lang="en-US" dirty="0"/>
          </a:p>
          <a:p>
            <a:r>
              <a:rPr lang="en-US" dirty="0" smtClean="0"/>
              <a:t>Sequence </a:t>
            </a:r>
            <a:r>
              <a:rPr lang="en-US" dirty="0" err="1" smtClean="0"/>
              <a:t>ChIP</a:t>
            </a:r>
            <a:r>
              <a:rPr lang="en-US" dirty="0" smtClean="0"/>
              <a:t> DNA at Pennington Genomics Core Facility (</a:t>
            </a:r>
            <a:r>
              <a:rPr lang="en-US" dirty="0" err="1" smtClean="0"/>
              <a:t>SOLiD</a:t>
            </a:r>
            <a:r>
              <a:rPr lang="en-US" dirty="0" smtClean="0"/>
              <a:t> system)</a:t>
            </a:r>
          </a:p>
          <a:p>
            <a:endParaRPr lang="en-US" dirty="0"/>
          </a:p>
          <a:p>
            <a:r>
              <a:rPr lang="en-US" dirty="0" smtClean="0"/>
              <a:t>Collaborate with Dr. </a:t>
            </a:r>
            <a:r>
              <a:rPr lang="en-US" dirty="0" err="1" smtClean="0"/>
              <a:t>Joohyun</a:t>
            </a:r>
            <a:r>
              <a:rPr lang="en-US" dirty="0" smtClean="0"/>
              <a:t> Kim at LSU CCT (INBRE Bioinformatics Core) for computational analysis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81161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with LSU CCT</a:t>
            </a:r>
            <a:endParaRPr lang="en-US" dirty="0"/>
          </a:p>
        </p:txBody>
      </p:sp>
      <p:sp>
        <p:nvSpPr>
          <p:cNvPr id="3" name="Content Placeholder 2"/>
          <p:cNvSpPr>
            <a:spLocks noGrp="1"/>
          </p:cNvSpPr>
          <p:nvPr>
            <p:ph idx="1"/>
          </p:nvPr>
        </p:nvSpPr>
        <p:spPr/>
        <p:txBody>
          <a:bodyPr>
            <a:normAutofit lnSpcReduction="10000"/>
          </a:bodyPr>
          <a:lstStyle/>
          <a:p>
            <a:r>
              <a:rPr lang="en-US" dirty="0" smtClean="0"/>
              <a:t>Analysis of </a:t>
            </a:r>
            <a:r>
              <a:rPr lang="en-US" dirty="0" err="1" smtClean="0"/>
              <a:t>ChIP-seq</a:t>
            </a:r>
            <a:r>
              <a:rPr lang="en-US" dirty="0" smtClean="0"/>
              <a:t> data</a:t>
            </a:r>
          </a:p>
          <a:p>
            <a:pPr lvl="1"/>
            <a:r>
              <a:rPr lang="en-US" dirty="0" smtClean="0"/>
              <a:t>1) Sequence reads need to be mapped to a reference genome</a:t>
            </a:r>
          </a:p>
          <a:p>
            <a:pPr lvl="1"/>
            <a:endParaRPr lang="en-US" dirty="0" smtClean="0"/>
          </a:p>
          <a:p>
            <a:pPr lvl="1"/>
            <a:r>
              <a:rPr lang="en-US" dirty="0" smtClean="0"/>
              <a:t>2) Peak calling algorithms utilized to identify peak regions at different levels of statistical significance</a:t>
            </a:r>
          </a:p>
          <a:p>
            <a:pPr lvl="1"/>
            <a:endParaRPr lang="en-US" dirty="0" smtClean="0"/>
          </a:p>
          <a:p>
            <a:pPr lvl="1"/>
            <a:r>
              <a:rPr lang="en-US" dirty="0" smtClean="0"/>
              <a:t>3) Downstream analysis: gene calls, motif search, gene ontology</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104654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Analysis of </a:t>
            </a:r>
            <a:r>
              <a:rPr lang="en-US" dirty="0" err="1" smtClean="0"/>
              <a:t>modEncode</a:t>
            </a:r>
            <a:r>
              <a:rPr lang="en-US" dirty="0" smtClean="0"/>
              <a:t> data</a:t>
            </a:r>
          </a:p>
          <a:p>
            <a:r>
              <a:rPr lang="en-US" dirty="0" smtClean="0"/>
              <a:t>Data for NHR-6 available for public download</a:t>
            </a:r>
          </a:p>
          <a:p>
            <a:pPr lvl="1"/>
            <a:r>
              <a:rPr lang="en-US" dirty="0" smtClean="0"/>
              <a:t>Raw data </a:t>
            </a:r>
            <a:r>
              <a:rPr lang="en-US" dirty="0" err="1" smtClean="0"/>
              <a:t>fastq</a:t>
            </a:r>
            <a:r>
              <a:rPr lang="en-US" dirty="0" smtClean="0"/>
              <a:t> files</a:t>
            </a:r>
          </a:p>
          <a:p>
            <a:pPr lvl="1"/>
            <a:r>
              <a:rPr lang="en-US" dirty="0" smtClean="0"/>
              <a:t>C-terminal GFP fusion</a:t>
            </a:r>
          </a:p>
          <a:p>
            <a:pPr lvl="1"/>
            <a:r>
              <a:rPr lang="en-US" dirty="0" smtClean="0"/>
              <a:t>L2 stage (NOT the developmental stage of interest)</a:t>
            </a:r>
          </a:p>
          <a:p>
            <a:pPr lvl="1"/>
            <a:r>
              <a:rPr lang="en-US" dirty="0" err="1" smtClean="0"/>
              <a:t>Illumina</a:t>
            </a:r>
            <a:r>
              <a:rPr lang="en-US" dirty="0" smtClean="0"/>
              <a:t> sequencing followed by ELAND mapping and </a:t>
            </a:r>
            <a:r>
              <a:rPr lang="en-US" dirty="0" err="1" smtClean="0"/>
              <a:t>Peakseq</a:t>
            </a:r>
            <a:r>
              <a:rPr lang="en-US" dirty="0" smtClean="0"/>
              <a:t> peak calling algorithm</a:t>
            </a:r>
          </a:p>
          <a:p>
            <a:pPr lvl="1"/>
            <a:r>
              <a:rPr lang="en-US" dirty="0" smtClean="0"/>
              <a:t>Data set we could use immediately to test mapping programs and peak calling algorithms</a:t>
            </a:r>
          </a:p>
          <a:p>
            <a:pPr lvl="1"/>
            <a:r>
              <a:rPr lang="en-US" dirty="0" smtClean="0"/>
              <a:t>Compare peak calling results to </a:t>
            </a:r>
            <a:r>
              <a:rPr lang="en-US" dirty="0" err="1" smtClean="0"/>
              <a:t>modEncode</a:t>
            </a:r>
            <a:r>
              <a:rPr lang="en-US" dirty="0" smtClean="0"/>
              <a:t> </a:t>
            </a:r>
            <a:r>
              <a:rPr lang="en-US" dirty="0" err="1" smtClean="0"/>
              <a:t>Peakseq</a:t>
            </a:r>
            <a:r>
              <a:rPr lang="en-US" dirty="0" smtClean="0"/>
              <a:t> results</a:t>
            </a:r>
          </a:p>
          <a:p>
            <a:pPr lvl="1"/>
            <a:r>
              <a:rPr lang="en-US" dirty="0" smtClean="0"/>
              <a:t>Comparison of data at two developmental stages (one stage when the organ formation process is occurring and the other when it is not)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1566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progress to date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M.S. student </a:t>
            </a:r>
            <a:r>
              <a:rPr lang="en-US" dirty="0" err="1" smtClean="0"/>
              <a:t>Rashika</a:t>
            </a:r>
            <a:r>
              <a:rPr lang="en-US" dirty="0" smtClean="0"/>
              <a:t> </a:t>
            </a:r>
            <a:r>
              <a:rPr lang="en-US" dirty="0" err="1" smtClean="0"/>
              <a:t>Rangaraj</a:t>
            </a:r>
            <a:r>
              <a:rPr lang="en-US" dirty="0" smtClean="0"/>
              <a:t> performed an INBRE summer research project with Dr. Kim</a:t>
            </a:r>
          </a:p>
          <a:p>
            <a:endParaRPr lang="en-US" dirty="0" smtClean="0"/>
          </a:p>
          <a:p>
            <a:r>
              <a:rPr lang="en-US" dirty="0" smtClean="0"/>
              <a:t>Developed an initial analysis pipeline of the </a:t>
            </a:r>
            <a:r>
              <a:rPr lang="en-US" dirty="0" err="1" smtClean="0"/>
              <a:t>modEncode</a:t>
            </a:r>
            <a:r>
              <a:rPr lang="en-US" dirty="0" smtClean="0"/>
              <a:t> data</a:t>
            </a:r>
          </a:p>
          <a:p>
            <a:pPr lvl="1"/>
            <a:r>
              <a:rPr lang="en-US" dirty="0" smtClean="0"/>
              <a:t>mapping, peak calling (MACS), and visualization with UCSC Genome Browser</a:t>
            </a:r>
          </a:p>
          <a:p>
            <a:endParaRPr lang="en-US" dirty="0" smtClean="0"/>
          </a:p>
          <a:p>
            <a:r>
              <a:rPr lang="en-US" dirty="0" smtClean="0"/>
              <a:t>MACS vs. </a:t>
            </a:r>
            <a:r>
              <a:rPr lang="en-US" dirty="0" err="1"/>
              <a:t>P</a:t>
            </a:r>
            <a:r>
              <a:rPr lang="en-US" dirty="0" err="1" smtClean="0"/>
              <a:t>eakseq</a:t>
            </a:r>
            <a:r>
              <a:rPr lang="en-US" dirty="0" smtClean="0"/>
              <a:t> comparisons</a:t>
            </a:r>
          </a:p>
          <a:p>
            <a:endParaRPr lang="en-US" dirty="0" smtClean="0"/>
          </a:p>
          <a:p>
            <a:r>
              <a:rPr lang="en-US" dirty="0" smtClean="0"/>
              <a:t>MEME analysis on MACS and </a:t>
            </a:r>
            <a:r>
              <a:rPr lang="en-US" dirty="0" err="1"/>
              <a:t>P</a:t>
            </a:r>
            <a:r>
              <a:rPr lang="en-US" dirty="0" err="1" smtClean="0"/>
              <a:t>eakseq</a:t>
            </a:r>
            <a:r>
              <a:rPr lang="en-US" dirty="0" smtClean="0"/>
              <a:t> peaks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31610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descr="C:\Users\rashi\Desktop\29311310181-orig.png"/>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0" y="1514633"/>
            <a:ext cx="9144000" cy="3828733"/>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5" name="Left Arrow 4"/>
          <p:cNvSpPr/>
          <p:nvPr/>
        </p:nvSpPr>
        <p:spPr>
          <a:xfrm>
            <a:off x="5181600" y="2743200"/>
            <a:ext cx="762000" cy="1524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71600" y="381000"/>
            <a:ext cx="6172200" cy="646331"/>
          </a:xfrm>
          <a:prstGeom prst="rect">
            <a:avLst/>
          </a:prstGeom>
          <a:noFill/>
        </p:spPr>
        <p:txBody>
          <a:bodyPr wrap="square" rtlCol="0">
            <a:spAutoFit/>
          </a:bodyPr>
          <a:lstStyle/>
          <a:p>
            <a:pPr algn="ctr"/>
            <a:r>
              <a:rPr lang="en-US" dirty="0" smtClean="0"/>
              <a:t>The </a:t>
            </a:r>
            <a:r>
              <a:rPr lang="en-US" dirty="0" smtClean="0">
                <a:solidFill>
                  <a:srgbClr val="FF0000"/>
                </a:solidFill>
              </a:rPr>
              <a:t>Red</a:t>
            </a:r>
            <a:r>
              <a:rPr lang="en-US" dirty="0" smtClean="0"/>
              <a:t> arrow indicates the location of the summit of the MACS peak : </a:t>
            </a:r>
            <a:r>
              <a:rPr lang="en-US" dirty="0" err="1" smtClean="0"/>
              <a:t>Chr</a:t>
            </a:r>
            <a:r>
              <a:rPr lang="en-US" dirty="0" smtClean="0"/>
              <a:t> V: 11548940-11549390</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24973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things we have learned…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Different mapping and peak calling algorithms give different results</a:t>
            </a:r>
          </a:p>
          <a:p>
            <a:pPr lvl="1"/>
            <a:r>
              <a:rPr lang="en-US" dirty="0" smtClean="0"/>
              <a:t># of peaks called; peak boundaries</a:t>
            </a:r>
          </a:p>
          <a:p>
            <a:pPr lvl="1"/>
            <a:r>
              <a:rPr lang="en-US" dirty="0" smtClean="0"/>
              <a:t>The latter can be critical in running downstream analyses (e.g. MEME) </a:t>
            </a:r>
          </a:p>
          <a:p>
            <a:endParaRPr lang="en-US" dirty="0" smtClean="0"/>
          </a:p>
          <a:p>
            <a:r>
              <a:rPr lang="en-US" dirty="0" smtClean="0"/>
              <a:t>Multiple mapping and peak calling algorithms likely to be useful</a:t>
            </a:r>
          </a:p>
          <a:p>
            <a:endParaRPr lang="en-US" dirty="0" smtClean="0"/>
          </a:p>
          <a:p>
            <a:r>
              <a:rPr lang="en-US" dirty="0" smtClean="0"/>
              <a:t>Sequencing platforms (</a:t>
            </a:r>
            <a:r>
              <a:rPr lang="en-US" dirty="0" err="1" smtClean="0"/>
              <a:t>SOLiD</a:t>
            </a:r>
            <a:r>
              <a:rPr lang="en-US" dirty="0" smtClean="0"/>
              <a:t> and </a:t>
            </a:r>
            <a:r>
              <a:rPr lang="en-US" dirty="0" err="1" smtClean="0"/>
              <a:t>Illumina</a:t>
            </a:r>
            <a:r>
              <a:rPr lang="en-US" dirty="0" smtClean="0"/>
              <a:t>) have analysis pipelines (</a:t>
            </a:r>
            <a:r>
              <a:rPr lang="en-US" dirty="0" err="1" smtClean="0"/>
              <a:t>LifeScope</a:t>
            </a:r>
            <a:r>
              <a:rPr lang="en-US" dirty="0" smtClean="0"/>
              <a:t> is the pipeline for </a:t>
            </a:r>
            <a:r>
              <a:rPr lang="en-US" dirty="0" err="1" smtClean="0"/>
              <a:t>SOLiD</a:t>
            </a:r>
            <a:r>
              <a:rPr lang="en-US" dirty="0" smtClean="0"/>
              <a:t>)</a:t>
            </a:r>
          </a:p>
          <a:p>
            <a:endParaRPr lang="en-US" dirty="0" smtClean="0"/>
          </a:p>
          <a:p>
            <a:r>
              <a:rPr lang="en-US" dirty="0" smtClean="0"/>
              <a:t>DARE will provide options for additional mapping and peak calling in addition to the platform pipeline </a:t>
            </a:r>
          </a:p>
          <a:p>
            <a:endParaRPr lang="en-US" dirty="0" smtClean="0"/>
          </a:p>
          <a:p>
            <a:endParaRPr lang="en-US" dirty="0" smtClean="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95728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2669" y="152400"/>
            <a:ext cx="7397931" cy="830997"/>
          </a:xfrm>
          <a:prstGeom prst="rect">
            <a:avLst/>
          </a:prstGeom>
          <a:noFill/>
        </p:spPr>
        <p:txBody>
          <a:bodyPr wrap="square" rtlCol="0">
            <a:spAutoFit/>
          </a:bodyPr>
          <a:lstStyle/>
          <a:p>
            <a:r>
              <a:rPr lang="en-US" sz="2400" dirty="0" smtClean="0"/>
              <a:t>Comparing # MACS peaks for Chromosomes I - V</a:t>
            </a:r>
          </a:p>
          <a:p>
            <a:r>
              <a:rPr lang="en-US" sz="2400" dirty="0" smtClean="0"/>
              <a:t> with FDR≤ 40%</a:t>
            </a:r>
            <a:endParaRPr lang="en-US" sz="2400" dirty="0"/>
          </a:p>
        </p:txBody>
      </p:sp>
      <p:graphicFrame>
        <p:nvGraphicFramePr>
          <p:cNvPr id="6" name="Table 5"/>
          <p:cNvGraphicFramePr>
            <a:graphicFrameLocks noGrp="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94999468"/>
              </p:ext>
            </p:extLst>
          </p:nvPr>
        </p:nvGraphicFramePr>
        <p:xfrm>
          <a:off x="6477000" y="1520586"/>
          <a:ext cx="2514600" cy="1527414"/>
        </p:xfrm>
        <a:graphic>
          <a:graphicData uri="http://schemas.openxmlformats.org/drawingml/2006/table">
            <a:tbl>
              <a:tblPr/>
              <a:tblGrid>
                <a:gridCol w="838200"/>
                <a:gridCol w="838200"/>
                <a:gridCol w="838200"/>
              </a:tblGrid>
              <a:tr h="254569">
                <a:tc>
                  <a:txBody>
                    <a:bodyPr/>
                    <a:lstStyle/>
                    <a:p>
                      <a:pPr algn="l" fontAlgn="b"/>
                      <a:r>
                        <a:rPr lang="en-US" sz="1100" b="0" i="0" u="none" strike="noStrike" dirty="0">
                          <a:solidFill>
                            <a:srgbClr val="000000"/>
                          </a:solidFill>
                          <a:effectLst/>
                          <a:latin typeface="Calibri"/>
                        </a:rPr>
                        <a:t>FDR%</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BWA</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Bowtie</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7</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0-5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a:t>
                      </a:r>
                    </a:p>
                  </a:txBody>
                  <a:tcPr marL="9525" marR="9525" marT="9525" marB="0" anchor="b">
                    <a:lnL>
                      <a:noFill/>
                    </a:lnL>
                    <a:lnR>
                      <a:noFill/>
                    </a:lnR>
                    <a:lnT>
                      <a:noFill/>
                    </a:lnT>
                    <a:lnB>
                      <a:noFill/>
                    </a:lnB>
                  </a:tcPr>
                </a:tc>
              </a:tr>
              <a:tr h="254569">
                <a:tc>
                  <a:txBody>
                    <a:bodyPr/>
                    <a:lstStyle/>
                    <a:p>
                      <a:pPr algn="l" fontAlgn="b"/>
                      <a:r>
                        <a:rPr lang="en-US" sz="1100" b="0" i="0" u="none" strike="noStrike" dirty="0">
                          <a:solidFill>
                            <a:srgbClr val="000000"/>
                          </a:solidFill>
                          <a:effectLst/>
                          <a:latin typeface="Calibri"/>
                        </a:rPr>
                        <a:t>5-10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10-20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10</a:t>
                      </a:r>
                    </a:p>
                  </a:txBody>
                  <a:tcPr marL="9525" marR="9525" marT="9525" marB="0" anchor="b">
                    <a:lnL>
                      <a:noFill/>
                    </a:lnL>
                    <a:lnR>
                      <a:noFill/>
                    </a:lnR>
                    <a:lnT>
                      <a:noFill/>
                    </a:lnT>
                    <a:lnB>
                      <a:noFill/>
                    </a:lnB>
                  </a:tcPr>
                </a:tc>
              </a:tr>
              <a:tr h="254569">
                <a:tc>
                  <a:txBody>
                    <a:bodyPr/>
                    <a:lstStyle/>
                    <a:p>
                      <a:pPr algn="l" fontAlgn="b"/>
                      <a:r>
                        <a:rPr lang="en-US" sz="1100" b="0" i="0" u="none" strike="noStrike">
                          <a:solidFill>
                            <a:srgbClr val="000000"/>
                          </a:solidFill>
                          <a:effectLst/>
                          <a:latin typeface="Calibri"/>
                        </a:rPr>
                        <a:t>20-40</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37</a:t>
                      </a:r>
                    </a:p>
                  </a:txBody>
                  <a:tcPr marL="9525" marR="9525" marT="9525" marB="0" anchor="b">
                    <a:lnL>
                      <a:noFill/>
                    </a:lnL>
                    <a:lnR>
                      <a:noFill/>
                    </a:lnR>
                    <a:lnT>
                      <a:noFill/>
                    </a:lnT>
                    <a:lnB>
                      <a:noFill/>
                    </a:lnB>
                  </a:tcPr>
                </a:tc>
              </a:tr>
            </a:tbl>
          </a:graphicData>
        </a:graphic>
      </p:graphicFrame>
      <p:sp>
        <p:nvSpPr>
          <p:cNvPr id="8" name="TextBox 7"/>
          <p:cNvSpPr txBox="1"/>
          <p:nvPr/>
        </p:nvSpPr>
        <p:spPr>
          <a:xfrm>
            <a:off x="3851365" y="5802868"/>
            <a:ext cx="914400" cy="369332"/>
          </a:xfrm>
          <a:prstGeom prst="rect">
            <a:avLst/>
          </a:prstGeom>
          <a:noFill/>
        </p:spPr>
        <p:txBody>
          <a:bodyPr wrap="square" rtlCol="0">
            <a:spAutoFit/>
          </a:bodyPr>
          <a:lstStyle/>
          <a:p>
            <a:r>
              <a:rPr lang="en-US" dirty="0" smtClean="0"/>
              <a:t>FDR %</a:t>
            </a:r>
            <a:endParaRPr lang="en-US" dirty="0"/>
          </a:p>
        </p:txBody>
      </p:sp>
      <p:sp>
        <p:nvSpPr>
          <p:cNvPr id="9" name="TextBox 8"/>
          <p:cNvSpPr txBox="1"/>
          <p:nvPr/>
        </p:nvSpPr>
        <p:spPr>
          <a:xfrm rot="16200000">
            <a:off x="339633" y="3695700"/>
            <a:ext cx="1828800" cy="381000"/>
          </a:xfrm>
          <a:prstGeom prst="rect">
            <a:avLst/>
          </a:prstGeom>
          <a:noFill/>
        </p:spPr>
        <p:txBody>
          <a:bodyPr wrap="square" rtlCol="0">
            <a:spAutoFit/>
          </a:bodyPr>
          <a:lstStyle/>
          <a:p>
            <a:r>
              <a:rPr lang="en-US" dirty="0" smtClean="0"/>
              <a:t># MACS peaks</a:t>
            </a:r>
            <a:endParaRPr lang="en-US" dirty="0"/>
          </a:p>
        </p:txBody>
      </p:sp>
      <p:sp>
        <p:nvSpPr>
          <p:cNvPr id="10" name="TextBox 9"/>
          <p:cNvSpPr txBox="1"/>
          <p:nvPr/>
        </p:nvSpPr>
        <p:spPr>
          <a:xfrm>
            <a:off x="1110343" y="1268601"/>
            <a:ext cx="3233057" cy="646331"/>
          </a:xfrm>
          <a:prstGeom prst="rect">
            <a:avLst/>
          </a:prstGeom>
          <a:noFill/>
        </p:spPr>
        <p:txBody>
          <a:bodyPr wrap="square" rtlCol="0">
            <a:spAutoFit/>
          </a:bodyPr>
          <a:lstStyle/>
          <a:p>
            <a:r>
              <a:rPr lang="en-US" dirty="0" smtClean="0"/>
              <a:t>Total # MACS peaks: BWA= 56, Bowtie= 57</a:t>
            </a:r>
            <a:endParaRPr lang="en-US" dirty="0"/>
          </a:p>
        </p:txBody>
      </p:sp>
      <p:graphicFrame>
        <p:nvGraphicFramePr>
          <p:cNvPr id="11" name="Chart 10"/>
          <p:cNvGraphicFramePr>
            <a:graphicFrameLocks/>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05271043"/>
              </p:ext>
            </p:extLst>
          </p:nvPr>
        </p:nvGraphicFramePr>
        <p:xfrm>
          <a:off x="1676400" y="2209800"/>
          <a:ext cx="5492931" cy="3352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38284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219200" y="637512"/>
            <a:ext cx="6629400" cy="830997"/>
          </a:xfrm>
          <a:prstGeom prst="rect">
            <a:avLst/>
          </a:prstGeom>
          <a:noFill/>
        </p:spPr>
        <p:txBody>
          <a:bodyPr wrap="square" rtlCol="0">
            <a:spAutoFit/>
          </a:bodyPr>
          <a:lstStyle/>
          <a:p>
            <a:r>
              <a:rPr lang="en-US" sz="2400" dirty="0" smtClean="0"/>
              <a:t>Comparing MACS Peaks for Chromosomes I- V with FDR  ≤ 40%  from BWA and Bowtie </a:t>
            </a:r>
            <a:endParaRPr lang="en-US" sz="2400" dirty="0"/>
          </a:p>
        </p:txBody>
      </p:sp>
      <p:sp>
        <p:nvSpPr>
          <p:cNvPr id="5" name="TextBox 4"/>
          <p:cNvSpPr txBox="1"/>
          <p:nvPr/>
        </p:nvSpPr>
        <p:spPr>
          <a:xfrm>
            <a:off x="1219200" y="2057400"/>
            <a:ext cx="6705600" cy="3693319"/>
          </a:xfrm>
          <a:prstGeom prst="rect">
            <a:avLst/>
          </a:prstGeom>
          <a:noFill/>
        </p:spPr>
        <p:txBody>
          <a:bodyPr wrap="square" rtlCol="0">
            <a:spAutoFit/>
          </a:bodyPr>
          <a:lstStyle/>
          <a:p>
            <a:pPr marL="285750" indent="-285750">
              <a:buFont typeface="Arial" pitchFamily="34" charset="0"/>
              <a:buChar char="•"/>
            </a:pPr>
            <a:r>
              <a:rPr lang="en-US" dirty="0" smtClean="0"/>
              <a:t>6 sequences unique to BWA ( not present in Bowtie)</a:t>
            </a:r>
          </a:p>
          <a:p>
            <a:pPr marL="285750" indent="-285750">
              <a:buFont typeface="Arial" pitchFamily="34" charset="0"/>
              <a:buChar char="•"/>
            </a:pPr>
            <a:r>
              <a:rPr lang="en-US" dirty="0" smtClean="0"/>
              <a:t>7 sequences unique to Bowtie ( not present in BWA)</a:t>
            </a:r>
          </a:p>
          <a:p>
            <a:pPr marL="285750" indent="-285750">
              <a:buFont typeface="Arial" pitchFamily="34" charset="0"/>
              <a:buChar char="•"/>
            </a:pPr>
            <a:r>
              <a:rPr lang="en-US" dirty="0" smtClean="0"/>
              <a:t>8 sequences have differing  summit values called by BWA and Bowtie</a:t>
            </a:r>
          </a:p>
          <a:p>
            <a:pPr marL="285750" indent="-285750">
              <a:buFont typeface="Arial" pitchFamily="34" charset="0"/>
              <a:buChar char="•"/>
            </a:pPr>
            <a:endParaRPr lang="en-US" dirty="0"/>
          </a:p>
          <a:p>
            <a:pPr marL="285750" indent="-285750">
              <a:buFont typeface="Arial" pitchFamily="34" charset="0"/>
              <a:buChar char="•"/>
            </a:pPr>
            <a:r>
              <a:rPr lang="en-US" dirty="0" smtClean="0"/>
              <a:t># new summit values in Bowtie w.r.t BWA = 15 ( out of a total of 57)</a:t>
            </a:r>
          </a:p>
          <a:p>
            <a:pPr marL="285750" indent="-285750">
              <a:buFont typeface="Arial" pitchFamily="34" charset="0"/>
              <a:buChar char="•"/>
            </a:pPr>
            <a:endParaRPr lang="en-US" dirty="0"/>
          </a:p>
          <a:p>
            <a:pPr marL="285750" indent="-285750">
              <a:buFont typeface="Arial" pitchFamily="34" charset="0"/>
              <a:buChar char="•"/>
            </a:pPr>
            <a:r>
              <a:rPr lang="en-US" dirty="0" smtClean="0"/>
              <a:t>All summit value differences lie between 20 </a:t>
            </a:r>
            <a:r>
              <a:rPr lang="en-US" dirty="0" err="1" smtClean="0"/>
              <a:t>bp</a:t>
            </a:r>
            <a:r>
              <a:rPr lang="en-US" dirty="0" smtClean="0"/>
              <a:t> to 100 </a:t>
            </a:r>
            <a:r>
              <a:rPr lang="en-US" dirty="0" err="1" smtClean="0"/>
              <a:t>bp</a:t>
            </a:r>
            <a:r>
              <a:rPr lang="en-US" dirty="0" smtClean="0"/>
              <a:t> except two summit peaks: </a:t>
            </a:r>
          </a:p>
          <a:p>
            <a:r>
              <a:rPr lang="en-US" dirty="0"/>
              <a:t>	</a:t>
            </a:r>
            <a:r>
              <a:rPr lang="en-US" dirty="0" smtClean="0"/>
              <a:t>1. chromosome II: summit difference =220 </a:t>
            </a:r>
            <a:r>
              <a:rPr lang="en-US" dirty="0" err="1" smtClean="0"/>
              <a:t>bp</a:t>
            </a:r>
            <a:endParaRPr lang="en-US" dirty="0" smtClean="0"/>
          </a:p>
          <a:p>
            <a:r>
              <a:rPr lang="en-US" dirty="0"/>
              <a:t>	</a:t>
            </a:r>
            <a:r>
              <a:rPr lang="en-US" dirty="0" smtClean="0"/>
              <a:t>2. chromosome III: summit difference= 4031 </a:t>
            </a:r>
            <a:r>
              <a:rPr lang="en-US" dirty="0" err="1" smtClean="0"/>
              <a:t>bp</a:t>
            </a:r>
            <a:endParaRPr lang="en-US" dirty="0" smtClean="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35210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25" t="12646" r="55623" b="10653"/>
          <a:stretch/>
        </p:blipFill>
        <p:spPr bwMode="auto">
          <a:xfrm>
            <a:off x="1062986" y="762000"/>
            <a:ext cx="8004813" cy="592943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 name="TextBox 3"/>
          <p:cNvSpPr txBox="1"/>
          <p:nvPr/>
        </p:nvSpPr>
        <p:spPr>
          <a:xfrm>
            <a:off x="1371600" y="178064"/>
            <a:ext cx="7424661" cy="369332"/>
          </a:xfrm>
          <a:prstGeom prst="rect">
            <a:avLst/>
          </a:prstGeom>
          <a:noFill/>
        </p:spPr>
        <p:txBody>
          <a:bodyPr wrap="none" rtlCol="0">
            <a:spAutoFit/>
          </a:bodyPr>
          <a:lstStyle/>
          <a:p>
            <a:r>
              <a:rPr lang="en-US" dirty="0" err="1" smtClean="0"/>
              <a:t>Wormbase</a:t>
            </a:r>
            <a:r>
              <a:rPr lang="en-US" dirty="0" smtClean="0"/>
              <a:t> </a:t>
            </a:r>
            <a:r>
              <a:rPr lang="en-US" i="1" dirty="0" smtClean="0"/>
              <a:t>C. </a:t>
            </a:r>
            <a:r>
              <a:rPr lang="en-US" i="1" dirty="0" err="1" smtClean="0"/>
              <a:t>elegans</a:t>
            </a:r>
            <a:r>
              <a:rPr lang="en-US" i="1" dirty="0" smtClean="0"/>
              <a:t> </a:t>
            </a:r>
            <a:r>
              <a:rPr lang="en-US" dirty="0" smtClean="0"/>
              <a:t>browser with uploaded MACS output file (from DARE) </a:t>
            </a:r>
            <a:endParaRPr lang="en-US" dirty="0"/>
          </a:p>
        </p:txBody>
      </p:sp>
      <p:sp>
        <p:nvSpPr>
          <p:cNvPr id="5" name="Oval 4"/>
          <p:cNvSpPr/>
          <p:nvPr/>
        </p:nvSpPr>
        <p:spPr>
          <a:xfrm>
            <a:off x="6971259" y="4114800"/>
            <a:ext cx="1105941"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6324600" y="4381500"/>
            <a:ext cx="5334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84340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MEME analysis of highly significant peaks from MACS and </a:t>
            </a:r>
            <a:r>
              <a:rPr lang="en-US" dirty="0" err="1" smtClean="0"/>
              <a:t>Peakseq</a:t>
            </a:r>
            <a:r>
              <a:rPr lang="en-US" dirty="0" smtClean="0"/>
              <a:t> (provided by </a:t>
            </a:r>
            <a:r>
              <a:rPr lang="en-US" dirty="0" err="1" smtClean="0"/>
              <a:t>modEncode</a:t>
            </a:r>
            <a:r>
              <a:rPr lang="en-US" dirty="0" smtClean="0"/>
              <a:t>) did not uncover the NR4A NR canonical site</a:t>
            </a:r>
          </a:p>
          <a:p>
            <a:endParaRPr lang="en-US" dirty="0"/>
          </a:p>
          <a:p>
            <a:pPr lvl="1"/>
            <a:r>
              <a:rPr lang="en-US" dirty="0"/>
              <a:t>NHR-6 may have unexpected binding properties (although no significant motifs were found within the peak sequences)</a:t>
            </a:r>
          </a:p>
          <a:p>
            <a:pPr lvl="1"/>
            <a:endParaRPr lang="en-US" dirty="0" smtClean="0"/>
          </a:p>
          <a:p>
            <a:pPr lvl="1"/>
            <a:r>
              <a:rPr lang="en-US" dirty="0" smtClean="0"/>
              <a:t>Incorrect peak boundaries</a:t>
            </a:r>
          </a:p>
          <a:p>
            <a:pPr lvl="1"/>
            <a:endParaRPr lang="en-US" dirty="0" smtClean="0"/>
          </a:p>
          <a:p>
            <a:pPr lvl="1"/>
            <a:endParaRPr lang="en-US" dirty="0" smtClean="0"/>
          </a:p>
          <a:p>
            <a:pPr lvl="1"/>
            <a:r>
              <a:rPr lang="en-US" dirty="0" smtClean="0"/>
              <a:t>Develop other approaches </a:t>
            </a:r>
            <a:r>
              <a:rPr lang="en-US" dirty="0" smtClean="0">
                <a:sym typeface="Wingdings" pitchFamily="2" charset="2"/>
              </a:rPr>
              <a:t> search peak sequences with TF binding site databases</a:t>
            </a:r>
          </a:p>
          <a:p>
            <a:pPr lvl="2"/>
            <a:r>
              <a:rPr lang="en-US" dirty="0" smtClean="0">
                <a:sym typeface="Wingdings" pitchFamily="2" charset="2"/>
              </a:rPr>
              <a:t>Could this type of function be incorporated into DARE?</a:t>
            </a:r>
            <a:r>
              <a:rPr lang="en-US" dirty="0" smtClean="0"/>
              <a:t>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69542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The case for Advanced, Scalable and Extensible NGS Analytics</a:t>
            </a:r>
            <a:endParaRPr lang="en-US" sz="2400" dirty="0"/>
          </a:p>
        </p:txBody>
      </p:sp>
      <p:pic>
        <p:nvPicPr>
          <p:cNvPr id="6" name="Content Placeholder 5" descr="nih_cost_per_genome.jpg"/>
          <p:cNvPicPr>
            <a:picLocks noGrp="1" noChangeAspect="1"/>
          </p:cNvPicPr>
          <p:nvPr>
            <p:ph idx="1"/>
          </p:nvPr>
        </p:nvPicPr>
        <p:blipFill>
          <a:blip r:embed="rId2"/>
          <a:srcRect l="-14834" r="-14834"/>
          <a:stretch>
            <a:fillRect/>
          </a:stretch>
        </p:blipFill>
        <p:spPr>
          <a:xfrm>
            <a:off x="1765299" y="1241614"/>
            <a:ext cx="5822793" cy="3368486"/>
          </a:xfrm>
        </p:spPr>
      </p:pic>
      <p:sp>
        <p:nvSpPr>
          <p:cNvPr id="4" name="Rectangle 3"/>
          <p:cNvSpPr/>
          <p:nvPr/>
        </p:nvSpPr>
        <p:spPr>
          <a:xfrm>
            <a:off x="850900" y="4610100"/>
            <a:ext cx="8267700" cy="2031325"/>
          </a:xfrm>
          <a:prstGeom prst="rect">
            <a:avLst/>
          </a:prstGeom>
        </p:spPr>
        <p:txBody>
          <a:bodyPr wrap="square">
            <a:spAutoFit/>
          </a:bodyPr>
          <a:lstStyle/>
          <a:p>
            <a:r>
              <a:rPr lang="en-US" dirty="0" smtClean="0"/>
              <a:t>“</a:t>
            </a:r>
            <a:r>
              <a:rPr lang="en-US" i="1" dirty="0" smtClean="0"/>
              <a:t>There is a growing gap between the generation of massively parallel</a:t>
            </a:r>
          </a:p>
          <a:p>
            <a:r>
              <a:rPr lang="en-US" i="1" dirty="0" smtClean="0"/>
              <a:t>sequencing output and the ability to process and analyze the resulting data. New users are left to navigate a bewildering maze of base calling, alignment, assembly and analysis tools with often incomplete documentation and no idea how to compare and validate their outputs. Bridging this gap is essential, or the coveted $1,000</a:t>
            </a:r>
          </a:p>
          <a:p>
            <a:r>
              <a:rPr lang="en-US" i="1" dirty="0" smtClean="0"/>
              <a:t>genome will come with a $20,000 analysis price tag."</a:t>
            </a:r>
            <a:endParaRPr lang="en-US" i="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Current situation with NHR-6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Optimize sonication/DNA isolation procedures to generate appropriate fragment lengths for </a:t>
            </a:r>
            <a:r>
              <a:rPr lang="en-US" dirty="0" err="1" smtClean="0"/>
              <a:t>SOLiD</a:t>
            </a:r>
            <a:r>
              <a:rPr lang="en-US" dirty="0" smtClean="0"/>
              <a:t> (~250 </a:t>
            </a:r>
            <a:r>
              <a:rPr lang="en-US" dirty="0" err="1" smtClean="0"/>
              <a:t>bp</a:t>
            </a:r>
            <a:r>
              <a:rPr lang="en-US" dirty="0" smtClean="0"/>
              <a:t>)</a:t>
            </a:r>
          </a:p>
          <a:p>
            <a:endParaRPr lang="en-US" dirty="0" smtClean="0"/>
          </a:p>
          <a:p>
            <a:r>
              <a:rPr lang="en-US" dirty="0" smtClean="0"/>
              <a:t>We have been successful at anti-GFP IP and we get more DNA from our IP than we do from identically treated non-transgenic controls</a:t>
            </a:r>
          </a:p>
          <a:p>
            <a:endParaRPr lang="en-US" dirty="0"/>
          </a:p>
          <a:p>
            <a:r>
              <a:rPr lang="en-US" dirty="0" smtClean="0"/>
              <a:t>Working towards tissue-specific gene expression studies (WT vs. mutant)</a:t>
            </a:r>
          </a:p>
          <a:p>
            <a:endParaRPr lang="en-US" dirty="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41225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err="1" smtClean="0"/>
              <a:t>Rashika</a:t>
            </a:r>
            <a:r>
              <a:rPr lang="en-US" dirty="0" smtClean="0"/>
              <a:t> </a:t>
            </a:r>
            <a:r>
              <a:rPr lang="en-US" dirty="0" err="1" smtClean="0"/>
              <a:t>Rangaraj</a:t>
            </a:r>
            <a:endParaRPr lang="en-US" dirty="0" smtClean="0"/>
          </a:p>
          <a:p>
            <a:r>
              <a:rPr lang="en-US" dirty="0" smtClean="0"/>
              <a:t>Jeremy </a:t>
            </a:r>
            <a:r>
              <a:rPr lang="en-US" dirty="0" err="1" smtClean="0"/>
              <a:t>Harmson</a:t>
            </a:r>
            <a:endParaRPr lang="en-US" dirty="0" smtClean="0"/>
          </a:p>
          <a:p>
            <a:r>
              <a:rPr lang="en-US" dirty="0" smtClean="0"/>
              <a:t>Dr. </a:t>
            </a:r>
            <a:r>
              <a:rPr lang="en-US" dirty="0" err="1" smtClean="0"/>
              <a:t>Joohyun</a:t>
            </a:r>
            <a:r>
              <a:rPr lang="en-US" dirty="0" smtClean="0"/>
              <a:t> Kim</a:t>
            </a:r>
          </a:p>
          <a:p>
            <a:r>
              <a:rPr lang="en-US" dirty="0" smtClean="0"/>
              <a:t>Dr. Brian Rowan (Mentor)</a:t>
            </a:r>
          </a:p>
          <a:p>
            <a:r>
              <a:rPr lang="en-US" dirty="0" smtClean="0"/>
              <a:t>Funding by INBRE</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25585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DARE-NGS: Integrating Applications and CI</a:t>
            </a:r>
            <a:endParaRPr lang="en-US" sz="2400" dirty="0"/>
          </a:p>
        </p:txBody>
      </p:sp>
      <p:pic>
        <p:nvPicPr>
          <p:cNvPr id="4" name="Picture 3" descr="types_da.tif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283853" y="1882342"/>
            <a:ext cx="6979901" cy="1896389"/>
          </a:xfrm>
          <a:prstGeom prst="rect">
            <a:avLst/>
          </a:prstGeom>
        </p:spPr>
      </p:pic>
      <p:sp>
        <p:nvSpPr>
          <p:cNvPr id="5" name="TextBox 4"/>
          <p:cNvSpPr txBox="1"/>
          <p:nvPr/>
        </p:nvSpPr>
        <p:spPr>
          <a:xfrm>
            <a:off x="648829" y="3854182"/>
            <a:ext cx="2159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ChIP-Seq pipeline</a:t>
            </a:r>
            <a:endParaRPr lang="en-US" dirty="0"/>
          </a:p>
        </p:txBody>
      </p:sp>
      <p:sp>
        <p:nvSpPr>
          <p:cNvPr id="6" name="Right Arrow Callout 5"/>
          <p:cNvSpPr/>
          <p:nvPr/>
        </p:nvSpPr>
        <p:spPr>
          <a:xfrm>
            <a:off x="1283853" y="441679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Mapping</a:t>
            </a:r>
            <a:endParaRPr lang="en-US" dirty="0"/>
          </a:p>
        </p:txBody>
      </p:sp>
      <p:sp>
        <p:nvSpPr>
          <p:cNvPr id="9" name="Right Arrow Callout 8"/>
          <p:cNvSpPr/>
          <p:nvPr/>
        </p:nvSpPr>
        <p:spPr>
          <a:xfrm>
            <a:off x="4597568" y="4485823"/>
            <a:ext cx="1987901" cy="966402"/>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Peak Calling</a:t>
            </a:r>
            <a:endParaRPr lang="en-US" dirty="0"/>
          </a:p>
        </p:txBody>
      </p:sp>
      <p:sp>
        <p:nvSpPr>
          <p:cNvPr id="10" name="Chevron 9"/>
          <p:cNvSpPr/>
          <p:nvPr/>
        </p:nvSpPr>
        <p:spPr>
          <a:xfrm>
            <a:off x="3395998" y="4499628"/>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1" name="Chevron 10"/>
          <p:cNvSpPr/>
          <p:nvPr/>
        </p:nvSpPr>
        <p:spPr>
          <a:xfrm>
            <a:off x="101600" y="4596269"/>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2" name="Chevron 11"/>
          <p:cNvSpPr/>
          <p:nvPr/>
        </p:nvSpPr>
        <p:spPr>
          <a:xfrm>
            <a:off x="6654493" y="4569195"/>
            <a:ext cx="980145" cy="745509"/>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3" name="Direct Access Storage 12"/>
          <p:cNvSpPr/>
          <p:nvPr/>
        </p:nvSpPr>
        <p:spPr>
          <a:xfrm>
            <a:off x="4763227" y="5824980"/>
            <a:ext cx="1145257" cy="341693"/>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Curved Up Arrow 13"/>
          <p:cNvSpPr/>
          <p:nvPr/>
        </p:nvSpPr>
        <p:spPr>
          <a:xfrm>
            <a:off x="4376143" y="5548865"/>
            <a:ext cx="1753219" cy="22089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Striped Right Arrow 15"/>
          <p:cNvSpPr/>
          <p:nvPr/>
        </p:nvSpPr>
        <p:spPr>
          <a:xfrm>
            <a:off x="7854970" y="4569195"/>
            <a:ext cx="1174730" cy="772583"/>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hevron 16"/>
          <p:cNvSpPr/>
          <p:nvPr/>
        </p:nvSpPr>
        <p:spPr>
          <a:xfrm>
            <a:off x="3395998" y="3854182"/>
            <a:ext cx="532878" cy="249041"/>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18" name="TextBox 17"/>
          <p:cNvSpPr txBox="1"/>
          <p:nvPr/>
        </p:nvSpPr>
        <p:spPr>
          <a:xfrm>
            <a:off x="4012252" y="3778732"/>
            <a:ext cx="2203661" cy="369332"/>
          </a:xfrm>
          <a:prstGeom prst="rect">
            <a:avLst/>
          </a:prstGeom>
          <a:noFill/>
        </p:spPr>
        <p:txBody>
          <a:bodyPr wrap="none" rtlCol="0">
            <a:spAutoFit/>
          </a:bodyPr>
          <a:lstStyle/>
          <a:p>
            <a:r>
              <a:rPr lang="en-US" dirty="0" smtClean="0"/>
              <a:t>:  Data processing</a:t>
            </a:r>
            <a:endParaRPr lang="en-US" dirty="0"/>
          </a:p>
        </p:txBody>
      </p:sp>
      <p:sp>
        <p:nvSpPr>
          <p:cNvPr id="19" name="Direct Access Storage 18"/>
          <p:cNvSpPr/>
          <p:nvPr/>
        </p:nvSpPr>
        <p:spPr>
          <a:xfrm>
            <a:off x="6654493" y="3854182"/>
            <a:ext cx="579258" cy="231784"/>
          </a:xfrm>
          <a:prstGeom prst="flowChartMagneticDrum">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TextBox 19"/>
          <p:cNvSpPr txBox="1"/>
          <p:nvPr/>
        </p:nvSpPr>
        <p:spPr>
          <a:xfrm>
            <a:off x="7265083" y="3778732"/>
            <a:ext cx="1586116" cy="369332"/>
          </a:xfrm>
          <a:prstGeom prst="rect">
            <a:avLst/>
          </a:prstGeom>
          <a:noFill/>
        </p:spPr>
        <p:txBody>
          <a:bodyPr wrap="none" rtlCol="0">
            <a:spAutoFit/>
          </a:bodyPr>
          <a:lstStyle/>
          <a:p>
            <a:r>
              <a:rPr lang="en-US" dirty="0" smtClean="0"/>
              <a:t>:  Databases</a:t>
            </a:r>
            <a:endParaRPr lang="en-US" dirty="0"/>
          </a:p>
        </p:txBody>
      </p:sp>
      <p:sp>
        <p:nvSpPr>
          <p:cNvPr id="22" name="Rectangle 21"/>
          <p:cNvSpPr/>
          <p:nvPr/>
        </p:nvSpPr>
        <p:spPr>
          <a:xfrm>
            <a:off x="55221" y="4375375"/>
            <a:ext cx="9029699" cy="181890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Callout 20"/>
          <p:cNvSpPr/>
          <p:nvPr/>
        </p:nvSpPr>
        <p:spPr>
          <a:xfrm>
            <a:off x="1436253" y="4610611"/>
            <a:ext cx="1987901" cy="966402"/>
          </a:xfrm>
          <a:prstGeom prst="right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t>Mapping</a:t>
            </a:r>
          </a:p>
          <a:p>
            <a:pPr algn="ctr"/>
            <a:r>
              <a:rPr lang="en-US" sz="1600" dirty="0" smtClean="0"/>
              <a:t>With BFAST &amp;</a:t>
            </a:r>
          </a:p>
          <a:p>
            <a:pPr algn="ctr"/>
            <a:r>
              <a:rPr lang="en-US" sz="1600" dirty="0" smtClean="0"/>
              <a:t>HPC </a:t>
            </a:r>
            <a:endParaRPr lang="en-US" sz="1600" dirty="0"/>
          </a:p>
        </p:txBody>
      </p:sp>
      <p:sp>
        <p:nvSpPr>
          <p:cNvPr id="23" name="Right Arrow Callout 22"/>
          <p:cNvSpPr/>
          <p:nvPr/>
        </p:nvSpPr>
        <p:spPr>
          <a:xfrm>
            <a:off x="1814131" y="4899994"/>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Mapping</a:t>
            </a:r>
          </a:p>
          <a:p>
            <a:pPr algn="ctr"/>
            <a:r>
              <a:rPr lang="en-US" dirty="0" smtClean="0"/>
              <a:t>Using Cloud</a:t>
            </a:r>
            <a:endParaRPr lang="en-US" dirty="0"/>
          </a:p>
        </p:txBody>
      </p:sp>
      <p:sp>
        <p:nvSpPr>
          <p:cNvPr id="24" name="Right Arrow Callout 23"/>
          <p:cNvSpPr/>
          <p:nvPr/>
        </p:nvSpPr>
        <p:spPr>
          <a:xfrm>
            <a:off x="4749968" y="4761936"/>
            <a:ext cx="1987901" cy="966402"/>
          </a:xfrm>
          <a:prstGeom prst="right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Other Peak Caller</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600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ppt_y</p:attrName>
                                        </p:attrNameLst>
                                      </p:cBhvr>
                                      <p:tavLst>
                                        <p:tav tm="0">
                                          <p:val>
                                            <p:strVal val="#ppt_y+#ppt_h*1.125000"/>
                                          </p:val>
                                        </p:tav>
                                        <p:tav tm="100000">
                                          <p:val>
                                            <p:strVal val="#ppt_y"/>
                                          </p:val>
                                        </p:tav>
                                      </p:tavLst>
                                    </p:anim>
                                    <p:animEffect transition="in" filter="wipe(up)">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55839445"/>
              </p:ext>
            </p:extLst>
          </p:nvPr>
        </p:nvGraphicFramePr>
        <p:xfrm>
          <a:off x="130690" y="852207"/>
          <a:ext cx="8866207" cy="5638799"/>
        </p:xfrm>
        <a:graphic>
          <a:graphicData uri="http://schemas.openxmlformats.org/drawingml/2006/table">
            <a:tbl>
              <a:tblPr firstRow="1" bandRow="1">
                <a:tableStyleId>{5C22544A-7EE6-4342-B048-85BDC9FD1C3A}</a:tableStyleId>
              </a:tblPr>
              <a:tblGrid>
                <a:gridCol w="1418710"/>
                <a:gridCol w="1714500"/>
                <a:gridCol w="1947585"/>
                <a:gridCol w="1945784"/>
                <a:gridCol w="1839628"/>
              </a:tblGrid>
              <a:tr h="370840">
                <a:tc>
                  <a:txBody>
                    <a:bodyPr/>
                    <a:lstStyle/>
                    <a:p>
                      <a:r>
                        <a:rPr lang="en-US" sz="1600" dirty="0" smtClean="0"/>
                        <a:t>Time Line</a:t>
                      </a:r>
                      <a:endParaRPr lang="en-US" sz="1600" dirty="0"/>
                    </a:p>
                  </a:txBody>
                  <a:tcPr/>
                </a:tc>
                <a:tc>
                  <a:txBody>
                    <a:bodyPr/>
                    <a:lstStyle/>
                    <a:p>
                      <a:r>
                        <a:rPr lang="en-US" sz="1600" dirty="0" smtClean="0"/>
                        <a:t>Oct 2011</a:t>
                      </a:r>
                    </a:p>
                    <a:p>
                      <a:r>
                        <a:rPr lang="en-US" sz="1600" dirty="0" smtClean="0"/>
                        <a:t>-</a:t>
                      </a:r>
                      <a:r>
                        <a:rPr lang="en-US" sz="1600" dirty="0" smtClean="0"/>
                        <a:t> Dec 2011</a:t>
                      </a:r>
                      <a:endParaRPr lang="en-US" sz="1600" dirty="0"/>
                    </a:p>
                  </a:txBody>
                  <a:tcPr/>
                </a:tc>
                <a:tc>
                  <a:txBody>
                    <a:bodyPr/>
                    <a:lstStyle/>
                    <a:p>
                      <a:r>
                        <a:rPr lang="en-US" sz="1600" dirty="0" smtClean="0"/>
                        <a:t>  Jan 2012</a:t>
                      </a:r>
                    </a:p>
                    <a:p>
                      <a:r>
                        <a:rPr lang="en-US" sz="1600" dirty="0" smtClean="0"/>
                        <a:t>- Mar 2012</a:t>
                      </a:r>
                      <a:endParaRPr lang="en-US" sz="1600" dirty="0"/>
                    </a:p>
                  </a:txBody>
                  <a:tcPr/>
                </a:tc>
                <a:tc>
                  <a:txBody>
                    <a:bodyPr/>
                    <a:lstStyle/>
                    <a:p>
                      <a:r>
                        <a:rPr lang="en-US" sz="1600" dirty="0" smtClean="0"/>
                        <a:t>Apr 2012</a:t>
                      </a:r>
                    </a:p>
                    <a:p>
                      <a:r>
                        <a:rPr lang="en-US" sz="1600" dirty="0" smtClean="0"/>
                        <a:t>- June 2012</a:t>
                      </a:r>
                      <a:endParaRPr lang="en-US" sz="1600" dirty="0"/>
                    </a:p>
                  </a:txBody>
                  <a:tcPr/>
                </a:tc>
                <a:tc>
                  <a:txBody>
                    <a:bodyPr/>
                    <a:lstStyle/>
                    <a:p>
                      <a:r>
                        <a:rPr lang="en-US" sz="1600" dirty="0" smtClean="0"/>
                        <a:t>July 2012</a:t>
                      </a:r>
                    </a:p>
                    <a:p>
                      <a:r>
                        <a:rPr lang="en-US" sz="1600" dirty="0" smtClean="0"/>
                        <a:t>- Sep 2012</a:t>
                      </a:r>
                      <a:endParaRPr lang="en-US" sz="1600" dirty="0"/>
                    </a:p>
                  </a:txBody>
                  <a:tcPr/>
                </a:tc>
              </a:tr>
              <a:tr h="370840">
                <a:tc>
                  <a:txBody>
                    <a:bodyPr/>
                    <a:lstStyle/>
                    <a:p>
                      <a:r>
                        <a:rPr lang="en-US" sz="1600" dirty="0" smtClean="0"/>
                        <a:t>User Community</a:t>
                      </a:r>
                      <a:endParaRPr lang="en-US" sz="1600" dirty="0"/>
                    </a:p>
                  </a:txBody>
                  <a:tcPr/>
                </a:tc>
                <a:tc>
                  <a:txBody>
                    <a:bodyPr/>
                    <a:lstStyle/>
                    <a:p>
                      <a:pPr>
                        <a:buFont typeface="Arial"/>
                        <a:buChar char="•"/>
                      </a:pPr>
                      <a:r>
                        <a:rPr lang="en-US" sz="1600" dirty="0" smtClean="0"/>
                        <a:t> </a:t>
                      </a:r>
                      <a:r>
                        <a:rPr lang="en-US" sz="1600" dirty="0" err="1" smtClean="0"/>
                        <a:t>Gissendanner</a:t>
                      </a:r>
                      <a:r>
                        <a:rPr lang="en-US" sz="1600" dirty="0" smtClean="0"/>
                        <a:t> Lab (LBRN PI)</a:t>
                      </a:r>
                    </a:p>
                    <a:p>
                      <a:pPr marL="0" marR="0" indent="0" algn="l" defTabSz="914400" rtl="0" eaLnBrk="1" fontAlgn="auto" latinLnBrk="0" hangingPunct="1">
                        <a:lnSpc>
                          <a:spcPct val="100000"/>
                        </a:lnSpc>
                        <a:spcBef>
                          <a:spcPts val="0"/>
                        </a:spcBef>
                        <a:spcAft>
                          <a:spcPts val="0"/>
                        </a:spcAft>
                        <a:buClrTx/>
                        <a:buSzTx/>
                        <a:buFont typeface="Arial"/>
                        <a:buChar char="•"/>
                        <a:tabLst/>
                        <a:defRPr/>
                      </a:pPr>
                      <a:r>
                        <a:rPr lang="en-US" sz="1600" baseline="0" dirty="0" smtClean="0"/>
                        <a:t> </a:t>
                      </a:r>
                      <a:r>
                        <a:rPr lang="en-US" sz="1600" dirty="0" smtClean="0"/>
                        <a:t>Ham (LSU)</a:t>
                      </a:r>
                    </a:p>
                    <a:p>
                      <a:endParaRPr lang="en-US" sz="1600" dirty="0" smtClean="0"/>
                    </a:p>
                  </a:txBody>
                  <a:tcPr/>
                </a:tc>
                <a:tc>
                  <a:txBody>
                    <a:bodyPr/>
                    <a:lstStyle/>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Flemington </a:t>
                      </a:r>
                    </a:p>
                    <a:p>
                      <a:pPr marL="0" marR="0" indent="0" algn="l" defTabSz="914353" rtl="0" eaLnBrk="1" fontAlgn="auto" latinLnBrk="0" hangingPunct="1">
                        <a:lnSpc>
                          <a:spcPct val="100000"/>
                        </a:lnSpc>
                        <a:spcBef>
                          <a:spcPts val="0"/>
                        </a:spcBef>
                        <a:spcAft>
                          <a:spcPts val="0"/>
                        </a:spcAft>
                        <a:buClrTx/>
                        <a:buSzTx/>
                        <a:buFont typeface="Arial"/>
                        <a:buNone/>
                        <a:tabLst/>
                        <a:defRPr/>
                      </a:pPr>
                      <a:r>
                        <a:rPr lang="en-US" sz="1600" dirty="0" smtClean="0"/>
                        <a:t>(</a:t>
                      </a:r>
                      <a:r>
                        <a:rPr lang="en-US" sz="1600" dirty="0" err="1" smtClean="0"/>
                        <a:t>Tul</a:t>
                      </a:r>
                      <a:r>
                        <a:rPr lang="en-US" sz="1600" dirty="0" smtClean="0"/>
                        <a:t>/LONI)</a:t>
                      </a:r>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a:t>
                      </a:r>
                      <a:r>
                        <a:rPr lang="en-US" sz="1600" dirty="0" err="1" smtClean="0"/>
                        <a:t>Rankinen</a:t>
                      </a:r>
                      <a:r>
                        <a:rPr lang="en-US" sz="1600" baseline="0" dirty="0" smtClean="0"/>
                        <a:t> (PBRC)</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baseline="0" dirty="0" smtClean="0"/>
                        <a:t> All LBRN-PI</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Other</a:t>
                      </a:r>
                      <a:r>
                        <a:rPr lang="en-US" sz="1600" baseline="0" dirty="0" smtClean="0"/>
                        <a:t> </a:t>
                      </a:r>
                      <a:r>
                        <a:rPr lang="en-US" sz="1600" dirty="0" smtClean="0"/>
                        <a:t>LONI-PIs</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dirty="0" smtClean="0"/>
                        <a:t>             </a:t>
                      </a:r>
                    </a:p>
                  </a:txBody>
                  <a:tcPr/>
                </a:tc>
                <a:tc>
                  <a:txBody>
                    <a:bodyPr/>
                    <a:lstStyle/>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smtClean="0"/>
                    </a:p>
                    <a:p>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353" rtl="0" eaLnBrk="1" fontAlgn="auto" latinLnBrk="0" hangingPunct="1">
                        <a:lnSpc>
                          <a:spcPct val="100000"/>
                        </a:lnSpc>
                        <a:spcBef>
                          <a:spcPts val="0"/>
                        </a:spcBef>
                        <a:spcAft>
                          <a:spcPts val="0"/>
                        </a:spcAft>
                        <a:buClrTx/>
                        <a:buSzTx/>
                        <a:buFont typeface="Arial"/>
                        <a:buChar char="•"/>
                        <a:tabLst/>
                        <a:defRPr/>
                      </a:pPr>
                      <a:r>
                        <a:rPr lang="en-US" sz="1600" dirty="0" smtClean="0"/>
                        <a:t> XSEDE-GW</a:t>
                      </a:r>
                    </a:p>
                    <a:p>
                      <a:pPr marL="0" marR="0" indent="0" algn="l" defTabSz="914353" rtl="0" eaLnBrk="1" fontAlgn="auto" latinLnBrk="0" hangingPunct="1">
                        <a:lnSpc>
                          <a:spcPct val="100000"/>
                        </a:lnSpc>
                        <a:spcBef>
                          <a:spcPts val="0"/>
                        </a:spcBef>
                        <a:spcAft>
                          <a:spcPts val="0"/>
                        </a:spcAft>
                        <a:buClrTx/>
                        <a:buSzTx/>
                        <a:buFontTx/>
                        <a:buNone/>
                        <a:tabLst/>
                        <a:defRPr/>
                      </a:pPr>
                      <a:r>
                        <a:rPr lang="en-US" sz="1600" baseline="0" dirty="0" smtClean="0"/>
                        <a:t>   </a:t>
                      </a:r>
                      <a:endParaRPr lang="en-US" sz="1600" dirty="0"/>
                    </a:p>
                  </a:txBody>
                  <a:tcPr/>
                </a:tc>
                <a:tc>
                  <a:txBody>
                    <a:bodyPr/>
                    <a:lstStyle/>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353"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a:p>
                  </a:txBody>
                  <a:tcPr/>
                </a:tc>
              </a:tr>
              <a:tr h="370840">
                <a:tc>
                  <a:txBody>
                    <a:bodyPr/>
                    <a:lstStyle/>
                    <a:p>
                      <a:r>
                        <a:rPr lang="en-US" sz="1600" dirty="0" err="1" smtClean="0"/>
                        <a:t>Devel</a:t>
                      </a:r>
                      <a:r>
                        <a:rPr lang="en-US" sz="1600" baseline="0" dirty="0" smtClean="0"/>
                        <a:t> Focus</a:t>
                      </a:r>
                      <a:endParaRPr lang="en-US" sz="1600" dirty="0" smtClean="0"/>
                    </a:p>
                  </a:txBody>
                  <a:tcPr/>
                </a:tc>
                <a:tc>
                  <a:txBody>
                    <a:bodyPr/>
                    <a:lstStyle/>
                    <a:p>
                      <a:pPr marL="285750" indent="-285750">
                        <a:buFont typeface="Wingdings" charset="2"/>
                        <a:buChar char="§"/>
                      </a:pPr>
                      <a:r>
                        <a:rPr lang="en-US" sz="1600" dirty="0" smtClean="0"/>
                        <a:t>Community</a:t>
                      </a:r>
                      <a:r>
                        <a:rPr lang="en-US" sz="1600" baseline="0" dirty="0" smtClean="0"/>
                        <a:t> </a:t>
                      </a:r>
                      <a:r>
                        <a:rPr lang="en-US" sz="1600" dirty="0" smtClean="0"/>
                        <a:t>Accounting</a:t>
                      </a:r>
                      <a:r>
                        <a:rPr lang="en-US" sz="1600" baseline="0" dirty="0" smtClean="0"/>
                        <a:t> </a:t>
                      </a:r>
                      <a:r>
                        <a:rPr lang="en-US" sz="1600" baseline="0" dirty="0" smtClean="0"/>
                        <a:t>with HPC</a:t>
                      </a:r>
                    </a:p>
                    <a:p>
                      <a:pPr marL="285750" indent="-285750">
                        <a:buFont typeface="Wingdings" charset="2"/>
                        <a:buChar char="§"/>
                      </a:pPr>
                      <a:endParaRPr lang="en-US" sz="1600" baseline="0" dirty="0" smtClean="0"/>
                    </a:p>
                    <a:p>
                      <a:pPr marL="0" indent="0">
                        <a:buFont typeface="Wingdings" charset="2"/>
                        <a:buNone/>
                      </a:pPr>
                      <a:r>
                        <a:rPr lang="en-US" sz="1600" baseline="0" dirty="0" smtClean="0"/>
                        <a:t> </a:t>
                      </a:r>
                      <a:endParaRPr lang="en-US" sz="1600" dirty="0"/>
                    </a:p>
                  </a:txBody>
                  <a:tcPr/>
                </a:tc>
                <a:tc>
                  <a:txBody>
                    <a:bodyPr/>
                    <a:lstStyle/>
                    <a:p>
                      <a:pPr marL="285750" indent="-285750">
                        <a:buFont typeface="Wingdings" charset="2"/>
                        <a:buChar char="§"/>
                      </a:pPr>
                      <a:r>
                        <a:rPr lang="en-US" sz="1600" dirty="0" smtClean="0"/>
                        <a:t>RNA-</a:t>
                      </a:r>
                      <a:r>
                        <a:rPr lang="en-US" sz="1600" dirty="0" err="1" smtClean="0"/>
                        <a:t>Seq</a:t>
                      </a:r>
                      <a:r>
                        <a:rPr lang="en-US" sz="1600" dirty="0" smtClean="0"/>
                        <a:t> pipeline</a:t>
                      </a:r>
                    </a:p>
                  </a:txBody>
                  <a:tcPr/>
                </a:tc>
                <a:tc>
                  <a:txBody>
                    <a:bodyPr/>
                    <a:lstStyle/>
                    <a:p>
                      <a:pPr marL="285750" indent="-285750">
                        <a:buFont typeface="Wingdings" charset="2"/>
                        <a:buChar char="§"/>
                      </a:pPr>
                      <a:r>
                        <a:rPr lang="en-US" sz="1600" dirty="0" smtClean="0"/>
                        <a:t>Community</a:t>
                      </a:r>
                      <a:r>
                        <a:rPr lang="en-US" sz="1600" baseline="0" dirty="0" smtClean="0"/>
                        <a:t> Engagement</a:t>
                      </a:r>
                      <a:endParaRPr lang="en-US" sz="1600" baseline="0" dirty="0" smtClean="0"/>
                    </a:p>
                    <a:p>
                      <a:pPr marL="285750" indent="-285750">
                        <a:buFont typeface="Wingdings" charset="2"/>
                        <a:buChar char="§"/>
                      </a:pPr>
                      <a:r>
                        <a:rPr lang="en-US" sz="1600" baseline="0" dirty="0" smtClean="0"/>
                        <a:t>Flexible tool Integration</a:t>
                      </a:r>
                      <a:endParaRPr lang="en-US" sz="1600" dirty="0"/>
                    </a:p>
                  </a:txBody>
                  <a:tcPr/>
                </a:tc>
                <a:tc>
                  <a:txBody>
                    <a:bodyPr/>
                    <a:lstStyle/>
                    <a:p>
                      <a:pPr marL="285750" indent="-285750">
                        <a:buFont typeface="Wingdings" charset="2"/>
                        <a:buChar char="§"/>
                      </a:pPr>
                      <a:r>
                        <a:rPr lang="en-US" sz="1600" dirty="0" smtClean="0"/>
                        <a:t>Type III service development</a:t>
                      </a:r>
                    </a:p>
                    <a:p>
                      <a:pPr marL="285750" marR="0" indent="-285750" algn="l" defTabSz="914353" rtl="0" eaLnBrk="1" fontAlgn="auto" latinLnBrk="0" hangingPunct="1">
                        <a:lnSpc>
                          <a:spcPct val="100000"/>
                        </a:lnSpc>
                        <a:spcBef>
                          <a:spcPts val="0"/>
                        </a:spcBef>
                        <a:spcAft>
                          <a:spcPts val="0"/>
                        </a:spcAft>
                        <a:buClrTx/>
                        <a:buSzTx/>
                        <a:buFont typeface="Wingdings" charset="2"/>
                        <a:buChar char="§"/>
                        <a:tabLst/>
                        <a:defRPr/>
                      </a:pPr>
                      <a:r>
                        <a:rPr lang="en-US" sz="1600" dirty="0" smtClean="0"/>
                        <a:t>XSEDE Resource Integration</a:t>
                      </a:r>
                    </a:p>
                    <a:p>
                      <a:pPr marL="285750" indent="-285750">
                        <a:buFont typeface="Wingdings" charset="2"/>
                        <a:buChar char="§"/>
                      </a:pPr>
                      <a:endParaRPr lang="en-US" sz="1600" dirty="0"/>
                    </a:p>
                  </a:txBody>
                  <a:tcPr/>
                </a:tc>
              </a:tr>
            </a:tbl>
          </a:graphicData>
        </a:graphic>
      </p:graphicFrame>
      <p:sp>
        <p:nvSpPr>
          <p:cNvPr id="4" name="Rectangle 3"/>
          <p:cNvSpPr/>
          <p:nvPr/>
        </p:nvSpPr>
        <p:spPr>
          <a:xfrm>
            <a:off x="3803052" y="1928306"/>
            <a:ext cx="3374496"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6" name="Rectangle 5"/>
          <p:cNvSpPr/>
          <p:nvPr/>
        </p:nvSpPr>
        <p:spPr>
          <a:xfrm>
            <a:off x="4753897" y="2311764"/>
            <a:ext cx="2423651"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7" name="Rectangle 6"/>
          <p:cNvSpPr/>
          <p:nvPr/>
        </p:nvSpPr>
        <p:spPr>
          <a:xfrm>
            <a:off x="5211097" y="3237223"/>
            <a:ext cx="376988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177548" y="3710007"/>
            <a:ext cx="1811364"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177548" y="4132809"/>
            <a:ext cx="1801818"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352800" y="1610806"/>
            <a:ext cx="1858297"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
        <p:nvSpPr>
          <p:cNvPr id="12" name="Rectangle 11"/>
          <p:cNvSpPr/>
          <p:nvPr/>
        </p:nvSpPr>
        <p:spPr>
          <a:xfrm>
            <a:off x="5211097" y="2756264"/>
            <a:ext cx="3005803" cy="172065"/>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0066"/>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46589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NGS Analytics: Unique </a:t>
            </a:r>
            <a:r>
              <a:rPr lang="en-US" dirty="0" smtClean="0"/>
              <a:t>challenge</a:t>
            </a:r>
            <a:r>
              <a:rPr lang="en-US" dirty="0" smtClean="0"/>
              <a:t>s</a:t>
            </a:r>
          </a:p>
          <a:p>
            <a:pPr lvl="1"/>
            <a:r>
              <a:rPr lang="en-US" dirty="0" smtClean="0"/>
              <a:t>Scale </a:t>
            </a:r>
            <a:r>
              <a:rPr lang="en-US" dirty="0" smtClean="0"/>
              <a:t>of compute and data intensive</a:t>
            </a:r>
            <a:r>
              <a:rPr lang="en-US" dirty="0" smtClean="0"/>
              <a:t> </a:t>
            </a:r>
          </a:p>
          <a:p>
            <a:pPr lvl="1"/>
            <a:r>
              <a:rPr lang="en-US" dirty="0" smtClean="0"/>
              <a:t>Sophistication and range of  analytical requirements</a:t>
            </a:r>
            <a:endParaRPr lang="en-US" dirty="0" smtClean="0"/>
          </a:p>
          <a:p>
            <a:r>
              <a:rPr lang="en-US" dirty="0" smtClean="0"/>
              <a:t>DARE-based </a:t>
            </a:r>
            <a:r>
              <a:rPr lang="en-US" dirty="0" smtClean="0"/>
              <a:t>Gateway</a:t>
            </a:r>
          </a:p>
          <a:p>
            <a:pPr lvl="1"/>
            <a:r>
              <a:rPr lang="en-US" dirty="0" smtClean="0"/>
              <a:t>Need for community (provided) solution</a:t>
            </a:r>
          </a:p>
          <a:p>
            <a:pPr lvl="2"/>
            <a:r>
              <a:rPr lang="en-US" dirty="0" smtClean="0"/>
              <a:t>Brings Application Scientists/UI, Middleware and HPC Resource Providers together</a:t>
            </a:r>
          </a:p>
          <a:p>
            <a:pPr lvl="1"/>
            <a:r>
              <a:rPr lang="en-US" dirty="0" smtClean="0"/>
              <a:t>Scalable Solution:</a:t>
            </a:r>
          </a:p>
          <a:p>
            <a:pPr lvl="2"/>
            <a:r>
              <a:rPr lang="en-US" dirty="0" smtClean="0"/>
              <a:t>Application Scenarios</a:t>
            </a:r>
          </a:p>
          <a:p>
            <a:pPr lvl="3"/>
            <a:r>
              <a:rPr lang="en-US" dirty="0" smtClean="0"/>
              <a:t>NGS (Type I, II, and III) and HTHP (Molecular Dynamics)</a:t>
            </a:r>
          </a:p>
          <a:p>
            <a:pPr lvl="2"/>
            <a:r>
              <a:rPr lang="en-US" dirty="0" smtClean="0"/>
              <a:t>Over Infrastructure </a:t>
            </a:r>
          </a:p>
          <a:p>
            <a:pPr lvl="3"/>
            <a:r>
              <a:rPr lang="en-US" dirty="0" smtClean="0"/>
              <a:t>Campus, LONI, Clouds, XSEDE and other production DCI</a:t>
            </a:r>
          </a:p>
          <a:p>
            <a:r>
              <a:rPr lang="en-US" dirty="0" smtClean="0"/>
              <a:t>Challenges remain in the scalable provisioning</a:t>
            </a:r>
          </a:p>
          <a:p>
            <a:pPr lvl="1"/>
            <a:r>
              <a:rPr lang="en-US" dirty="0" smtClean="0"/>
              <a:t>What are the CI challenges of NGS Analytics</a:t>
            </a:r>
            <a:r>
              <a:rPr lang="en-US" dirty="0" smtClean="0"/>
              <a:t>?</a:t>
            </a:r>
            <a:endParaRPr lang="en-US" dirty="0" smtClean="0"/>
          </a:p>
          <a:p>
            <a:pPr lvl="2"/>
            <a:r>
              <a:rPr lang="en-US" dirty="0" smtClean="0"/>
              <a:t>Integrated, Interoperable and Exte</a:t>
            </a:r>
            <a:r>
              <a:rPr lang="en-US" dirty="0" smtClean="0"/>
              <a:t>nsible</a:t>
            </a:r>
            <a:r>
              <a:rPr lang="en-US" dirty="0" smtClean="0"/>
              <a:t> </a:t>
            </a:r>
            <a:r>
              <a:rPr lang="en-US" dirty="0" smtClean="0"/>
              <a:t>Cyber-infrastructure</a:t>
            </a:r>
          </a:p>
          <a:p>
            <a:pPr lvl="3"/>
            <a:r>
              <a:rPr lang="en-US" dirty="0" smtClean="0"/>
              <a:t>Tools, services and </a:t>
            </a:r>
            <a:r>
              <a:rPr lang="en-US" dirty="0" smtClean="0"/>
              <a:t>middleware </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520700" y="1529880"/>
            <a:ext cx="8204201" cy="4608884"/>
          </a:xfrm>
        </p:spPr>
        <p:txBody>
          <a:bodyPr/>
          <a:lstStyle/>
          <a:p>
            <a:r>
              <a:rPr lang="en-US" dirty="0" smtClean="0"/>
              <a:t>LBRN </a:t>
            </a:r>
            <a:r>
              <a:rPr lang="en-US" dirty="0" smtClean="0"/>
              <a:t>NIH/NCRR </a:t>
            </a:r>
            <a:r>
              <a:rPr lang="en-US" dirty="0" smtClean="0"/>
              <a:t>Grant Number P20RR016456</a:t>
            </a:r>
          </a:p>
          <a:p>
            <a:pPr lvl="1"/>
            <a:r>
              <a:rPr lang="en-US" dirty="0" err="1" smtClean="0"/>
              <a:t>Sharath</a:t>
            </a:r>
            <a:r>
              <a:rPr lang="en-US" dirty="0" smtClean="0"/>
              <a:t> </a:t>
            </a:r>
            <a:r>
              <a:rPr lang="en-US" dirty="0" err="1" smtClean="0"/>
              <a:t>Maddineni</a:t>
            </a:r>
            <a:r>
              <a:rPr lang="en-US" dirty="0" smtClean="0"/>
              <a:t> and Mark </a:t>
            </a:r>
            <a:r>
              <a:rPr lang="en-US" dirty="0" err="1" smtClean="0"/>
              <a:t>Santacroos</a:t>
            </a:r>
            <a:endParaRPr lang="en-US" dirty="0" smtClean="0"/>
          </a:p>
          <a:p>
            <a:r>
              <a:rPr lang="en-US" dirty="0" smtClean="0"/>
              <a:t>LSU CCT</a:t>
            </a:r>
          </a:p>
          <a:p>
            <a:pPr lvl="1"/>
            <a:r>
              <a:rPr lang="en-US" dirty="0" err="1" smtClean="0"/>
              <a:t>Joohyun</a:t>
            </a:r>
            <a:r>
              <a:rPr lang="en-US" dirty="0" smtClean="0"/>
              <a:t> Kim and SJ</a:t>
            </a:r>
          </a:p>
          <a:p>
            <a:r>
              <a:rPr lang="en-US" dirty="0" smtClean="0"/>
              <a:t>HPCOPS NSF-OCI 0710874 and </a:t>
            </a:r>
            <a:r>
              <a:rPr lang="en-US" dirty="0" err="1" smtClean="0"/>
              <a:t>Cybertools</a:t>
            </a:r>
            <a:r>
              <a:rPr lang="en-US" dirty="0" smtClean="0"/>
              <a:t> project http://</a:t>
            </a:r>
            <a:r>
              <a:rPr lang="en-US" dirty="0" err="1" smtClean="0"/>
              <a:t>cybertools</a:t>
            </a:r>
            <a:r>
              <a:rPr lang="en-US" dirty="0" smtClean="0"/>
              <a:t> .</a:t>
            </a:r>
            <a:r>
              <a:rPr lang="en-US" dirty="0" err="1" smtClean="0"/>
              <a:t>loni.org</a:t>
            </a:r>
            <a:r>
              <a:rPr lang="en-US" dirty="0" smtClean="0"/>
              <a:t> NSF/LEQSF  (2007-10)-CyberRII-01</a:t>
            </a:r>
          </a:p>
          <a:p>
            <a:r>
              <a:rPr lang="en-US" dirty="0" smtClean="0"/>
              <a:t>NSF Awards Grant No.  0910812, ``</a:t>
            </a:r>
            <a:r>
              <a:rPr lang="en-US" dirty="0" err="1" smtClean="0"/>
              <a:t>FutureGrid</a:t>
            </a:r>
            <a:r>
              <a:rPr lang="en-US" dirty="0" smtClean="0"/>
              <a:t>: An Experimental, High-Performance Grid Test-bed’’ (Fox, Indiana)</a:t>
            </a:r>
          </a:p>
          <a:p>
            <a:r>
              <a:rPr lang="en-US" dirty="0" smtClean="0"/>
              <a:t>SAGA team – Ole Weidner and Andre </a:t>
            </a:r>
            <a:r>
              <a:rPr lang="en-US" dirty="0" err="1" smtClean="0"/>
              <a:t>Merzky</a:t>
            </a:r>
            <a:r>
              <a:rPr lang="en-US" dirty="0" smtClean="0"/>
              <a:t> and </a:t>
            </a:r>
            <a:r>
              <a:rPr lang="en-US" dirty="0" err="1" smtClean="0"/>
              <a:t>TeraGrid</a:t>
            </a:r>
            <a:r>
              <a:rPr lang="en-US" dirty="0" smtClean="0"/>
              <a:t>/XSEDE Staff for support with deployment and integration</a:t>
            </a:r>
          </a:p>
        </p:txBody>
      </p:sp>
      <p:pic>
        <p:nvPicPr>
          <p:cNvPr id="4" name="Picture 3" descr="lbrn-logo.jpg"/>
          <p:cNvPicPr>
            <a:picLocks noChangeAspect="1"/>
          </p:cNvPicPr>
          <p:nvPr/>
        </p:nvPicPr>
        <p:blipFill>
          <a:blip r:embed="rId2"/>
          <a:stretch>
            <a:fillRect/>
          </a:stretch>
        </p:blipFill>
        <p:spPr>
          <a:xfrm>
            <a:off x="6076140" y="2045899"/>
            <a:ext cx="2494739" cy="51601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SAGA – An Overview</a:t>
            </a:r>
            <a:endParaRPr lang="en-US" sz="2800" dirty="0"/>
          </a:p>
        </p:txBody>
      </p:sp>
      <p:pic>
        <p:nvPicPr>
          <p:cNvPr id="4" name="Content Placeholder 3" descr="bigpicture.png"/>
          <p:cNvPicPr>
            <a:picLocks noGrp="1" noChangeAspect="1"/>
          </p:cNvPicPr>
          <p:nvPr>
            <p:ph idx="1"/>
          </p:nvPr>
        </p:nvPicPr>
        <p:blipFill>
          <a:blip r:embed="rId2"/>
          <a:srcRect t="-46344" b="-46344"/>
          <a:stretch>
            <a:fillRect/>
          </a:stretch>
        </p:blipFill>
        <p:spPr>
          <a:xfrm>
            <a:off x="1037347" y="2946400"/>
            <a:ext cx="7966954" cy="4608884"/>
          </a:xfrm>
        </p:spPr>
      </p:pic>
      <p:sp>
        <p:nvSpPr>
          <p:cNvPr id="7" name="Rectangle 6"/>
          <p:cNvSpPr/>
          <p:nvPr/>
        </p:nvSpPr>
        <p:spPr>
          <a:xfrm>
            <a:off x="872247" y="1347589"/>
            <a:ext cx="8029576" cy="2339102"/>
          </a:xfrm>
          <a:prstGeom prst="rect">
            <a:avLst/>
          </a:prstGeom>
        </p:spPr>
        <p:txBody>
          <a:bodyPr wrap="square">
            <a:spAutoFit/>
          </a:bodyPr>
          <a:lstStyle/>
          <a:p>
            <a:pPr marL="342900" lvl="0" indent="-342900" defTabSz="914400">
              <a:spcBef>
                <a:spcPts val="2000"/>
              </a:spcBef>
              <a:buClr>
                <a:prstClr val="black">
                  <a:lumMod val="75000"/>
                  <a:lumOff val="25000"/>
                </a:prstClr>
              </a:buClr>
              <a:buFont typeface="Wingdings 2" pitchFamily="18" charset="2"/>
              <a:buChar char=""/>
            </a:pPr>
            <a:r>
              <a:rPr lang="en-US" sz="1900" dirty="0" smtClean="0">
                <a:solidFill>
                  <a:prstClr val="black">
                    <a:lumMod val="65000"/>
                    <a:lumOff val="35000"/>
                  </a:prstClr>
                </a:solidFill>
              </a:rPr>
              <a:t>Simple, integrated, stable, uniform and community-standard </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Simple and Stable: 80:20 restricted scope</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Integrated: Similar semantics &amp; style across primary functional areas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Uniform: Same interface for different distributed systems</a:t>
            </a:r>
          </a:p>
          <a:p>
            <a:pPr marL="685800" lvl="1" indent="-336550" defTabSz="914400">
              <a:spcBef>
                <a:spcPts val="600"/>
              </a:spcBef>
              <a:buClr>
                <a:prstClr val="black">
                  <a:lumMod val="95000"/>
                  <a:lumOff val="5000"/>
                </a:prstClr>
              </a:buClr>
              <a:buFont typeface="Arial"/>
              <a:buChar char="•"/>
            </a:pPr>
            <a:r>
              <a:rPr lang="en-US" sz="1700" dirty="0" smtClean="0">
                <a:solidFill>
                  <a:srgbClr val="21449B"/>
                </a:solidFill>
              </a:rPr>
              <a:t>The building blocks upon which to construct “consistent” higher-levels of functionality and abstractions</a:t>
            </a:r>
          </a:p>
          <a:p>
            <a:pPr marL="685800" lvl="1" indent="-336550" defTabSz="914400">
              <a:spcBef>
                <a:spcPts val="600"/>
              </a:spcBef>
              <a:buClr>
                <a:prstClr val="black">
                  <a:lumMod val="95000"/>
                  <a:lumOff val="5000"/>
                </a:prstClr>
              </a:buClr>
              <a:buFont typeface="Arial"/>
              <a:buChar char="•"/>
            </a:pPr>
            <a:r>
              <a:rPr lang="en-US" sz="1700" dirty="0" smtClean="0">
                <a:solidFill>
                  <a:srgbClr val="800000"/>
                </a:solidFill>
              </a:rPr>
              <a:t>OGF-standard, “official” Access  Layer/API of EGI, NSF-XD</a:t>
            </a:r>
            <a:endParaRPr lang="en-US" sz="1700" b="1" dirty="0" smtClean="0">
              <a:solidFill>
                <a:prstClr val="black">
                  <a:lumMod val="85000"/>
                  <a:lumOff val="15000"/>
                </a:prst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8" name="Title 4"/>
          <p:cNvSpPr>
            <a:spLocks noGrp="1"/>
          </p:cNvSpPr>
          <p:nvPr>
            <p:ph type="ctrTitle"/>
          </p:nvPr>
        </p:nvSpPr>
        <p:spPr>
          <a:xfrm>
            <a:off x="152400" y="2663825"/>
            <a:ext cx="8686800" cy="917575"/>
          </a:xfrm>
        </p:spPr>
        <p:txBody>
          <a:bodyPr/>
          <a:lstStyle/>
          <a:p>
            <a:pPr eaLnBrk="1" hangingPunct="1"/>
            <a:r>
              <a:rPr lang="en-US" sz="3600" dirty="0">
                <a:latin typeface="Arial" charset="0"/>
                <a:ea typeface="ＭＳ Ｐゴシック" charset="-128"/>
                <a:cs typeface="Arial" charset="0"/>
              </a:rPr>
              <a:t>XSEDE Technology Insertion Service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ea typeface="ＭＳ Ｐゴシック" charset="-128"/>
                <a:cs typeface="Arial" charset="0"/>
              </a:rPr>
              <a:t>What is XSEDE?</a:t>
            </a:r>
          </a:p>
        </p:txBody>
      </p:sp>
      <p:sp>
        <p:nvSpPr>
          <p:cNvPr id="11267" name="Content Placeholder 2"/>
          <p:cNvSpPr>
            <a:spLocks noGrp="1"/>
          </p:cNvSpPr>
          <p:nvPr>
            <p:ph idx="1"/>
          </p:nvPr>
        </p:nvSpPr>
        <p:spPr>
          <a:xfrm>
            <a:off x="457200" y="990600"/>
            <a:ext cx="8458200" cy="5181600"/>
          </a:xfrm>
        </p:spPr>
        <p:txBody>
          <a:bodyPr/>
          <a:lstStyle/>
          <a:p>
            <a:r>
              <a:rPr lang="en-US">
                <a:ea typeface="ＭＳ Ｐゴシック" charset="-128"/>
                <a:cs typeface="ＭＳ Ｐゴシック" charset="-128"/>
              </a:rPr>
              <a:t>XSEDE is the follow-on to TeraGrid and is the virtual organization of 17 institutions/120 FTE providing services and support for the users of NSF-OCI’s computational science resources.</a:t>
            </a:r>
          </a:p>
          <a:p>
            <a:pPr lvl="1"/>
            <a:r>
              <a:rPr lang="en-US" sz="3000"/>
              <a:t>CMS – coordination and management services</a:t>
            </a:r>
          </a:p>
          <a:p>
            <a:pPr lvl="2"/>
            <a:r>
              <a:rPr lang="en-US" sz="2600">
                <a:ea typeface="ＭＳ Ｐゴシック" charset="-128"/>
              </a:rPr>
              <a:t>architecture, software integration, systems engineering, operations, allocations, project mgmt</a:t>
            </a:r>
          </a:p>
          <a:p>
            <a:pPr lvl="1"/>
            <a:r>
              <a:rPr lang="en-US" sz="3000"/>
              <a:t>ECSS – extended collaborative support services</a:t>
            </a:r>
          </a:p>
          <a:p>
            <a:pPr lvl="1"/>
            <a:r>
              <a:rPr lang="en-US" sz="3000"/>
              <a:t>TEOS – </a:t>
            </a:r>
            <a:r>
              <a:rPr lang="en-US"/>
              <a:t>training, education, and outreach services</a:t>
            </a:r>
          </a:p>
          <a:p>
            <a:pPr lvl="1"/>
            <a:r>
              <a:rPr lang="en-US" sz="3000"/>
              <a:t>5-year award started July 1, 2011</a:t>
            </a:r>
          </a:p>
        </p:txBody>
      </p:sp>
      <p:sp>
        <p:nvSpPr>
          <p:cNvPr id="11268" name="Slide Number Placeholder 3"/>
          <p:cNvSpPr>
            <a:spLocks noGrp="1"/>
          </p:cNvSpPr>
          <p:nvPr>
            <p:ph type="sldNum" sz="quarter" idx="10"/>
          </p:nvPr>
        </p:nvSpPr>
        <p:spPr bwMode="auto">
          <a:noFill/>
          <a:ln>
            <a:miter lim="800000"/>
            <a:headEnd/>
            <a:tailEnd/>
          </a:ln>
        </p:spPr>
        <p:txBody>
          <a:bodyPr/>
          <a:lstStyle/>
          <a:p>
            <a:fld id="{C4BDCD70-21EF-5749-823F-DA1F4E82762D}" type="slidenum">
              <a:rPr lang="en-US"/>
              <a:pPr/>
              <a:t>38</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CI/HPDC </a:t>
            </a:r>
            <a:r>
              <a:rPr lang="en-US" sz="2400" dirty="0" smtClean="0"/>
              <a:t>Challenges for NGS </a:t>
            </a:r>
            <a:r>
              <a:rPr lang="en-US" sz="2400" dirty="0" smtClean="0"/>
              <a:t>Analytics</a:t>
            </a:r>
            <a:endParaRPr lang="en-US" sz="2400" dirty="0"/>
          </a:p>
        </p:txBody>
      </p:sp>
      <p:sp>
        <p:nvSpPr>
          <p:cNvPr id="3" name="Content Placeholder 2"/>
          <p:cNvSpPr>
            <a:spLocks noGrp="1"/>
          </p:cNvSpPr>
          <p:nvPr>
            <p:ph idx="1"/>
          </p:nvPr>
        </p:nvSpPr>
        <p:spPr>
          <a:xfrm>
            <a:off x="757947" y="1250480"/>
            <a:ext cx="7966954" cy="4608884"/>
          </a:xfrm>
        </p:spPr>
        <p:txBody>
          <a:bodyPr>
            <a:noAutofit/>
          </a:bodyPr>
          <a:lstStyle/>
          <a:p>
            <a:r>
              <a:rPr lang="en-US" sz="1800" dirty="0" smtClean="0"/>
              <a:t>What is the optimal cyber-infrastructure configuration?</a:t>
            </a:r>
          </a:p>
          <a:p>
            <a:pPr lvl="1"/>
            <a:r>
              <a:rPr lang="en-US" dirty="0" smtClean="0"/>
              <a:t>No well-defined single infrastructure configuration or capabilities</a:t>
            </a:r>
          </a:p>
          <a:p>
            <a:pPr lvl="2"/>
            <a:r>
              <a:rPr lang="en-US" dirty="0" smtClean="0"/>
              <a:t>Distinguish: Astronomy, HEP community</a:t>
            </a:r>
          </a:p>
          <a:p>
            <a:pPr lvl="1"/>
            <a:r>
              <a:rPr lang="en-US" dirty="0" smtClean="0"/>
              <a:t>Integrated Compute and Data CI at unprecedented scales</a:t>
            </a:r>
          </a:p>
          <a:p>
            <a:pPr lvl="2"/>
            <a:r>
              <a:rPr lang="en-US" dirty="0" smtClean="0"/>
              <a:t>“Building this infrastructure is not trivial” (Fox)</a:t>
            </a:r>
          </a:p>
          <a:p>
            <a:pPr lvl="2"/>
            <a:r>
              <a:rPr lang="en-US" dirty="0" smtClean="0"/>
              <a:t>Need both Development and  System/Infrastructure level abstractions</a:t>
            </a:r>
          </a:p>
          <a:p>
            <a:pPr lvl="1"/>
            <a:r>
              <a:rPr lang="en-US" dirty="0" smtClean="0"/>
              <a:t>There are “hard” parts and tractable parts </a:t>
            </a:r>
          </a:p>
          <a:p>
            <a:pPr lvl="2"/>
            <a:r>
              <a:rPr lang="en-US" dirty="0" smtClean="0"/>
              <a:t>Use of standards and middleware integrated with resources handles the hard part, opening up innovation elsewhere</a:t>
            </a:r>
          </a:p>
          <a:p>
            <a:r>
              <a:rPr lang="en-US" sz="1800" dirty="0" smtClean="0"/>
              <a:t>“Clouds are the natural CI for NGS” !?</a:t>
            </a:r>
          </a:p>
          <a:p>
            <a:pPr lvl="1"/>
            <a:r>
              <a:rPr lang="en-US" dirty="0" smtClean="0"/>
              <a:t>Data localization model scalable? sustainable?</a:t>
            </a:r>
          </a:p>
          <a:p>
            <a:pPr lvl="2"/>
            <a:r>
              <a:rPr lang="en-US" dirty="0" smtClean="0"/>
              <a:t>How and when to move compute to data (or vice-versa)?</a:t>
            </a:r>
          </a:p>
          <a:p>
            <a:pPr lvl="2"/>
            <a:r>
              <a:rPr lang="en-US" dirty="0" smtClean="0"/>
              <a:t>What are the data transfer/access/storage mechanisms</a:t>
            </a:r>
          </a:p>
          <a:p>
            <a:pPr lvl="2"/>
            <a:endParaRPr lang="en-US" dirty="0" smtClean="0"/>
          </a:p>
          <a:p>
            <a:endParaRPr lang="en-US" sz="1800" dirty="0" smtClean="0"/>
          </a:p>
          <a:p>
            <a:pPr>
              <a:buNone/>
            </a:pPr>
            <a:endParaRPr lang="en-US" sz="1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case for </a:t>
            </a:r>
            <a:r>
              <a:rPr lang="en-US" dirty="0" smtClean="0"/>
              <a:t>Gateways and HPDC</a:t>
            </a:r>
            <a:endParaRPr lang="en-US" dirty="0"/>
          </a:p>
        </p:txBody>
      </p:sp>
      <p:sp>
        <p:nvSpPr>
          <p:cNvPr id="3" name="Content Placeholder 2"/>
          <p:cNvSpPr>
            <a:spLocks noGrp="1"/>
          </p:cNvSpPr>
          <p:nvPr>
            <p:ph idx="1"/>
          </p:nvPr>
        </p:nvSpPr>
        <p:spPr/>
        <p:txBody>
          <a:bodyPr>
            <a:normAutofit lnSpcReduction="10000"/>
          </a:bodyPr>
          <a:lstStyle/>
          <a:p>
            <a:r>
              <a:rPr lang="en-US" dirty="0" smtClean="0"/>
              <a:t>Observation I</a:t>
            </a:r>
          </a:p>
          <a:p>
            <a:pPr lvl="1"/>
            <a:r>
              <a:rPr lang="en-US" dirty="0" smtClean="0"/>
              <a:t> Using local compute resources and data storage is too limited.</a:t>
            </a:r>
          </a:p>
          <a:p>
            <a:r>
              <a:rPr lang="en-US" dirty="0" smtClean="0"/>
              <a:t>Observation II</a:t>
            </a:r>
          </a:p>
          <a:p>
            <a:pPr lvl="1"/>
            <a:r>
              <a:rPr lang="en-US" dirty="0" smtClean="0"/>
              <a:t>Users need a pathway from local to National CI </a:t>
            </a:r>
          </a:p>
          <a:p>
            <a:pPr lvl="1"/>
            <a:r>
              <a:rPr lang="en-US" dirty="0" smtClean="0"/>
              <a:t>Need for </a:t>
            </a:r>
            <a:r>
              <a:rPr lang="en-US" i="1" dirty="0" smtClean="0">
                <a:solidFill>
                  <a:srgbClr val="800000"/>
                </a:solidFill>
              </a:rPr>
              <a:t>Campus Bridging</a:t>
            </a:r>
            <a:endParaRPr lang="en-US" dirty="0" smtClean="0">
              <a:solidFill>
                <a:srgbClr val="800000"/>
              </a:solidFill>
            </a:endParaRPr>
          </a:p>
          <a:p>
            <a:r>
              <a:rPr lang="en-US" dirty="0" smtClean="0"/>
              <a:t>Observation III</a:t>
            </a:r>
          </a:p>
          <a:p>
            <a:pPr lvl="1"/>
            <a:r>
              <a:rPr lang="en-US" dirty="0" smtClean="0"/>
              <a:t>Using Supercomputers or HPC resources is difficult and complex</a:t>
            </a:r>
          </a:p>
          <a:p>
            <a:r>
              <a:rPr lang="en-US" dirty="0" smtClean="0"/>
              <a:t>Gateways: “Community-based” Solution</a:t>
            </a:r>
          </a:p>
          <a:p>
            <a:pPr lvl="1"/>
            <a:r>
              <a:rPr lang="en-US" dirty="0" smtClean="0"/>
              <a:t>“Expert” configure, optimize once: Multiple users/usage </a:t>
            </a:r>
          </a:p>
          <a:p>
            <a:pPr lvl="1"/>
            <a:r>
              <a:rPr lang="en-US" dirty="0" smtClean="0"/>
              <a:t>Hiding </a:t>
            </a:r>
            <a:r>
              <a:rPr lang="en-US" dirty="0"/>
              <a:t>t</a:t>
            </a:r>
            <a:r>
              <a:rPr lang="en-US" dirty="0" smtClean="0"/>
              <a:t>he complexity of using distributed HPC resources and emerging cloud environment.   </a:t>
            </a:r>
          </a:p>
          <a:p>
            <a:pPr lvl="1"/>
            <a:r>
              <a:rPr lang="en-US" dirty="0" smtClean="0"/>
              <a:t>Gateways: fastest growing access mode/mechanism on XSEDE</a:t>
            </a:r>
          </a:p>
          <a:p>
            <a:pPr marL="0" indent="0">
              <a:buNone/>
            </a:pP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Science Gateways (I)</a:t>
            </a:r>
            <a:endParaRPr lang="en-US" sz="2400" dirty="0"/>
          </a:p>
        </p:txBody>
      </p:sp>
      <p:sp>
        <p:nvSpPr>
          <p:cNvPr id="8" name="Content Placeholder 7"/>
          <p:cNvSpPr>
            <a:spLocks noGrp="1"/>
          </p:cNvSpPr>
          <p:nvPr>
            <p:ph idx="1"/>
          </p:nvPr>
        </p:nvSpPr>
        <p:spPr>
          <a:xfrm>
            <a:off x="215900" y="1621268"/>
            <a:ext cx="3729555" cy="4703332"/>
          </a:xfrm>
        </p:spPr>
        <p:txBody>
          <a:bodyPr>
            <a:noAutofit/>
          </a:bodyPr>
          <a:lstStyle/>
          <a:p>
            <a:r>
              <a:rPr lang="en-US" sz="1700" dirty="0" smtClean="0"/>
              <a:t>Three levels: </a:t>
            </a:r>
          </a:p>
          <a:p>
            <a:pPr lvl="1"/>
            <a:r>
              <a:rPr lang="en-US" sz="1700" dirty="0" smtClean="0"/>
              <a:t>Access/Application Layer</a:t>
            </a:r>
          </a:p>
          <a:p>
            <a:pPr lvl="1"/>
            <a:r>
              <a:rPr lang="en-US" sz="1700" dirty="0" smtClean="0"/>
              <a:t>Services &amp; MW Layer</a:t>
            </a:r>
          </a:p>
          <a:p>
            <a:pPr lvl="1"/>
            <a:r>
              <a:rPr lang="en-US" sz="1700" dirty="0" smtClean="0"/>
              <a:t>Resource Layer</a:t>
            </a:r>
          </a:p>
          <a:p>
            <a:r>
              <a:rPr lang="en-US" sz="1900" dirty="0" smtClean="0"/>
              <a:t>Application/Access Layer</a:t>
            </a:r>
          </a:p>
          <a:p>
            <a:pPr lvl="1"/>
            <a:r>
              <a:rPr lang="en-US" sz="1700" dirty="0" smtClean="0"/>
              <a:t>Extensible and flexible</a:t>
            </a:r>
          </a:p>
          <a:p>
            <a:r>
              <a:rPr lang="en-US" sz="1900" dirty="0" smtClean="0"/>
              <a:t>Standard-based middleware and services</a:t>
            </a:r>
          </a:p>
          <a:p>
            <a:pPr lvl="1"/>
            <a:r>
              <a:rPr lang="en-US" sz="1700" dirty="0" smtClean="0"/>
              <a:t>OGF Standard and official access layer of  NSF XSEDE</a:t>
            </a:r>
          </a:p>
          <a:p>
            <a:r>
              <a:rPr lang="en-US" sz="1900" dirty="0" smtClean="0"/>
              <a:t>Resource Level</a:t>
            </a:r>
            <a:endParaRPr lang="en-US" sz="1900" dirty="0" smtClean="0"/>
          </a:p>
          <a:p>
            <a:pPr lvl="1"/>
            <a:r>
              <a:rPr lang="en-US" sz="1700" dirty="0" smtClean="0"/>
              <a:t>Extensible + </a:t>
            </a:r>
            <a:r>
              <a:rPr lang="en-US" sz="1700" dirty="0" err="1" smtClean="0"/>
              <a:t>Interop</a:t>
            </a:r>
            <a:endParaRPr lang="en-US" sz="1700" dirty="0" smtClean="0"/>
          </a:p>
        </p:txBody>
      </p:sp>
      <p:pic>
        <p:nvPicPr>
          <p:cNvPr id="6" name="Picture 5" descr="DAREOutilne.jpg"/>
          <p:cNvPicPr>
            <a:picLocks noChangeAspect="1"/>
          </p:cNvPicPr>
          <p:nvPr/>
        </p:nvPicPr>
        <p:blipFill>
          <a:blip r:embed="rId3"/>
          <a:stretch>
            <a:fillRect/>
          </a:stretch>
        </p:blipFill>
        <p:spPr>
          <a:xfrm>
            <a:off x="4208561" y="1753202"/>
            <a:ext cx="4757639" cy="479999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47122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DARE-NGS : Service Types</a:t>
            </a:r>
            <a:endParaRPr lang="en-US" sz="2400" dirty="0"/>
          </a:p>
        </p:txBody>
      </p:sp>
      <p:pic>
        <p:nvPicPr>
          <p:cNvPr id="5" name="Content Placeholder 4" descr="three-services.png"/>
          <p:cNvPicPr>
            <a:picLocks noGrp="1" noChangeAspect="1"/>
          </p:cNvPicPr>
          <p:nvPr>
            <p:ph idx="1"/>
          </p:nvPr>
        </p:nvPicPr>
        <p:blipFill>
          <a:blip r:embed="rId3"/>
          <a:srcRect t="-21968" b="-21968"/>
          <a:stretch>
            <a:fillRect/>
          </a:stretch>
        </p:blipFill>
        <p:spPr>
          <a:xfrm>
            <a:off x="517525" y="1178114"/>
            <a:ext cx="8474648" cy="2809686"/>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40781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DARE-based NGS Gateways (II)</a:t>
            </a:r>
            <a:endParaRPr lang="en-US" sz="2400" dirty="0"/>
          </a:p>
        </p:txBody>
      </p:sp>
      <p:sp>
        <p:nvSpPr>
          <p:cNvPr id="8" name="Content Placeholder 7"/>
          <p:cNvSpPr>
            <a:spLocks noGrp="1"/>
          </p:cNvSpPr>
          <p:nvPr>
            <p:ph idx="1"/>
          </p:nvPr>
        </p:nvSpPr>
        <p:spPr>
          <a:xfrm>
            <a:off x="114300" y="1621268"/>
            <a:ext cx="3759497" cy="4703332"/>
          </a:xfrm>
        </p:spPr>
        <p:txBody>
          <a:bodyPr>
            <a:noAutofit/>
          </a:bodyPr>
          <a:lstStyle/>
          <a:p>
            <a:r>
              <a:rPr lang="en-US" sz="1700" dirty="0" smtClean="0"/>
              <a:t>NGS is a good science application for Gateways</a:t>
            </a:r>
          </a:p>
          <a:p>
            <a:pPr lvl="1"/>
            <a:r>
              <a:rPr lang="en-US" sz="1500" dirty="0" smtClean="0"/>
              <a:t>Plethora of tools, integration needs etc.</a:t>
            </a:r>
          </a:p>
          <a:p>
            <a:pPr lvl="1"/>
            <a:r>
              <a:rPr lang="en-US" sz="1500" dirty="0" smtClean="0"/>
              <a:t>Complex</a:t>
            </a:r>
            <a:r>
              <a:rPr lang="en-US" sz="1500" dirty="0" smtClean="0"/>
              <a:t> compute-data </a:t>
            </a:r>
            <a:r>
              <a:rPr lang="en-US" sz="1500" dirty="0" smtClean="0"/>
              <a:t>requirements</a:t>
            </a:r>
          </a:p>
          <a:p>
            <a:r>
              <a:rPr lang="en-US" sz="1700" dirty="0" smtClean="0"/>
              <a:t>Extensible Frameworks, Tools and Services</a:t>
            </a:r>
          </a:p>
          <a:p>
            <a:pPr lvl="1"/>
            <a:r>
              <a:rPr lang="en-US" sz="1400" dirty="0" smtClean="0"/>
              <a:t>Vertical &amp; </a:t>
            </a:r>
            <a:r>
              <a:rPr lang="en-US" sz="1400" dirty="0" err="1" smtClean="0"/>
              <a:t>Horizonatal</a:t>
            </a:r>
            <a:r>
              <a:rPr lang="en-US" sz="1400" dirty="0" smtClean="0"/>
              <a:t> Integration </a:t>
            </a:r>
          </a:p>
          <a:p>
            <a:r>
              <a:rPr lang="en-US" sz="1700" dirty="0" smtClean="0"/>
              <a:t>Integrated compute and data abstractions</a:t>
            </a:r>
          </a:p>
          <a:p>
            <a:r>
              <a:rPr lang="en-US" sz="1700" dirty="0" smtClean="0"/>
              <a:t>Interoperable across DCI</a:t>
            </a:r>
          </a:p>
        </p:txBody>
      </p:sp>
      <p:pic>
        <p:nvPicPr>
          <p:cNvPr id="6" name="Picture 5" descr="dare-arch.png"/>
          <p:cNvPicPr>
            <a:picLocks noChangeAspect="1"/>
          </p:cNvPicPr>
          <p:nvPr/>
        </p:nvPicPr>
        <p:blipFill>
          <a:blip r:embed="rId3"/>
          <a:stretch>
            <a:fillRect/>
          </a:stretch>
        </p:blipFill>
        <p:spPr>
          <a:xfrm>
            <a:off x="3873797" y="1384300"/>
            <a:ext cx="5270203" cy="494030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47122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DAREOutline.png"/>
          <p:cNvPicPr>
            <a:picLocks noChangeAspect="1"/>
          </p:cNvPicPr>
          <p:nvPr/>
        </p:nvPicPr>
        <p:blipFill>
          <a:blip r:embed="rId2"/>
          <a:stretch>
            <a:fillRect/>
          </a:stretch>
        </p:blipFill>
        <p:spPr>
          <a:xfrm>
            <a:off x="5504622" y="1928392"/>
            <a:ext cx="3464667" cy="2925653"/>
          </a:xfrm>
          <a:prstGeom prst="rect">
            <a:avLst/>
          </a:prstGeom>
        </p:spPr>
      </p:pic>
      <p:sp>
        <p:nvSpPr>
          <p:cNvPr id="2" name="Title 1"/>
          <p:cNvSpPr>
            <a:spLocks noGrp="1"/>
          </p:cNvSpPr>
          <p:nvPr>
            <p:ph type="title"/>
          </p:nvPr>
        </p:nvSpPr>
        <p:spPr/>
        <p:txBody>
          <a:bodyPr>
            <a:normAutofit/>
          </a:bodyPr>
          <a:lstStyle/>
          <a:p>
            <a:r>
              <a:rPr lang="en-US" sz="2400" dirty="0" smtClean="0"/>
              <a:t>DARE-based Gateway: NGS Analytics as a </a:t>
            </a:r>
            <a:r>
              <a:rPr lang="en-US" sz="2400" b="1" dirty="0" smtClean="0">
                <a:solidFill>
                  <a:schemeClr val="bg1">
                    <a:lumMod val="85000"/>
                  </a:schemeClr>
                </a:solidFill>
              </a:rPr>
              <a:t>Service</a:t>
            </a:r>
            <a:endParaRPr lang="en-US" sz="2400" b="1" dirty="0">
              <a:solidFill>
                <a:schemeClr val="bg1">
                  <a:lumMod val="85000"/>
                </a:schemeClr>
              </a:solidFill>
            </a:endParaRPr>
          </a:p>
        </p:txBody>
      </p:sp>
      <p:sp>
        <p:nvSpPr>
          <p:cNvPr id="12" name="Content Placeholder 11"/>
          <p:cNvSpPr>
            <a:spLocks noGrp="1"/>
          </p:cNvSpPr>
          <p:nvPr>
            <p:ph idx="1"/>
          </p:nvPr>
        </p:nvSpPr>
        <p:spPr>
          <a:xfrm>
            <a:off x="300748" y="1288580"/>
            <a:ext cx="5203874" cy="5277320"/>
          </a:xfrm>
        </p:spPr>
        <p:txBody>
          <a:bodyPr>
            <a:normAutofit/>
          </a:bodyPr>
          <a:lstStyle/>
          <a:p>
            <a:r>
              <a:rPr lang="en-US" dirty="0" smtClean="0"/>
              <a:t>Some NGS specific challenges</a:t>
            </a:r>
          </a:p>
          <a:p>
            <a:pPr lvl="1"/>
            <a:r>
              <a:rPr lang="en-US" dirty="0" smtClean="0"/>
              <a:t>Efficient Algorithm/tool/code selection</a:t>
            </a:r>
          </a:p>
          <a:p>
            <a:pPr lvl="2"/>
            <a:r>
              <a:rPr lang="en-US" dirty="0" smtClean="0"/>
              <a:t>Hosting pre-installed  VM</a:t>
            </a:r>
          </a:p>
          <a:p>
            <a:pPr lvl="1"/>
            <a:r>
              <a:rPr lang="en-US" dirty="0" smtClean="0"/>
              <a:t>Efficient task scheduling and placement</a:t>
            </a:r>
          </a:p>
          <a:p>
            <a:pPr lvl="1"/>
            <a:r>
              <a:rPr lang="en-US" dirty="0" smtClean="0"/>
              <a:t>Efficient Distributed data management</a:t>
            </a:r>
          </a:p>
          <a:p>
            <a:pPr lvl="1"/>
            <a:r>
              <a:rPr lang="en-US" dirty="0" smtClean="0"/>
              <a:t>Efficient Data transfer/scheduling</a:t>
            </a:r>
          </a:p>
          <a:p>
            <a:pPr lvl="2"/>
            <a:r>
              <a:rPr lang="en-US" dirty="0" smtClean="0"/>
              <a:t>Transfer of Ref. genome index files:</a:t>
            </a:r>
          </a:p>
          <a:p>
            <a:pPr lvl="3"/>
            <a:r>
              <a:rPr lang="en-US" dirty="0" smtClean="0"/>
              <a:t> </a:t>
            </a:r>
            <a:r>
              <a:rPr lang="en-US" dirty="0" err="1" smtClean="0"/>
              <a:t>O(hours</a:t>
            </a:r>
            <a:r>
              <a:rPr lang="en-US" dirty="0" smtClean="0"/>
              <a:t>) 130 GB, </a:t>
            </a:r>
          </a:p>
          <a:p>
            <a:pPr lvl="2"/>
            <a:r>
              <a:rPr lang="en-US" dirty="0" smtClean="0"/>
              <a:t>Transfer of Short read files: </a:t>
            </a:r>
          </a:p>
          <a:p>
            <a:pPr lvl="3"/>
            <a:r>
              <a:rPr lang="en-US" dirty="0" smtClean="0"/>
              <a:t> </a:t>
            </a:r>
            <a:r>
              <a:rPr lang="en-US" dirty="0" err="1" smtClean="0"/>
              <a:t>O(mins</a:t>
            </a:r>
            <a:r>
              <a:rPr lang="en-US" dirty="0" smtClean="0"/>
              <a:t>) [L to QB] 9 GB</a:t>
            </a:r>
          </a:p>
          <a:p>
            <a:pPr lvl="1"/>
            <a:r>
              <a:rPr lang="en-US" dirty="0" smtClean="0"/>
              <a:t>Determine optimal point -- tradeoff </a:t>
            </a:r>
          </a:p>
          <a:p>
            <a:pPr>
              <a:buNone/>
            </a:pPr>
            <a:endParaRPr lang="en-US" dirty="0"/>
          </a:p>
        </p:txBody>
      </p:sp>
      <p:sp>
        <p:nvSpPr>
          <p:cNvPr id="13" name="Rectangle 12"/>
          <p:cNvSpPr/>
          <p:nvPr/>
        </p:nvSpPr>
        <p:spPr>
          <a:xfrm>
            <a:off x="5092699" y="1358900"/>
            <a:ext cx="4318001" cy="338554"/>
          </a:xfrm>
          <a:prstGeom prst="rect">
            <a:avLst/>
          </a:prstGeom>
        </p:spPr>
        <p:txBody>
          <a:bodyPr wrap="square">
            <a:spAutoFit/>
          </a:bodyPr>
          <a:lstStyle/>
          <a:p>
            <a:r>
              <a:rPr lang="en-US" sz="1600" dirty="0" smtClean="0">
                <a:solidFill>
                  <a:srgbClr val="800000"/>
                </a:solidFill>
              </a:rPr>
              <a:t>http://</a:t>
            </a:r>
            <a:r>
              <a:rPr lang="en-US" sz="1600" dirty="0" err="1" smtClean="0">
                <a:solidFill>
                  <a:srgbClr val="800000"/>
                </a:solidFill>
              </a:rPr>
              <a:t>dare.cct.lsu.edu/gateways/ngs</a:t>
            </a:r>
            <a:endParaRPr lang="en-US" sz="1600" dirty="0">
              <a:solidFill>
                <a:srgbClr val="800000"/>
              </a:solidFill>
            </a:endParaRPr>
          </a:p>
        </p:txBody>
      </p:sp>
      <p:pic>
        <p:nvPicPr>
          <p:cNvPr id="6" name="Picture 5" descr="dare-arch.png"/>
          <p:cNvPicPr>
            <a:picLocks noChangeAspect="1"/>
          </p:cNvPicPr>
          <p:nvPr/>
        </p:nvPicPr>
        <p:blipFill>
          <a:blip r:embed="rId3"/>
          <a:stretch>
            <a:fillRect/>
          </a:stretch>
        </p:blipFill>
        <p:spPr>
          <a:xfrm>
            <a:off x="5356742" y="1981200"/>
            <a:ext cx="3701447" cy="3469745"/>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75295952"/>
      </p:ext>
    </p:extLst>
  </p:cSld>
  <p:clrMapOvr>
    <a:masterClrMapping/>
  </p:clrMapOvr>
  <p:timing>
    <p:tnLst>
      <p:par>
        <p:cTn id="1" dur="indefinite" restart="never" nodeType="tmRoot"/>
      </p:par>
    </p:tnLst>
  </p:timing>
</p:sld>
</file>

<file path=ppt/theme/_rels/theme6.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ga_theme">
  <a:themeElements>
    <a:clrScheme name="Perspective">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e">
      <a:majorFont>
        <a:latin typeface="Century Gothic"/>
        <a:ea typeface=""/>
        <a:cs typeface=""/>
        <a:font script="Jpan" typeface="メイリオ"/>
      </a:majorFont>
      <a:minorFont>
        <a:latin typeface="Century Gothic"/>
        <a:ea typeface=""/>
        <a:cs typeface=""/>
        <a:font script="Jpan" typeface="メイリオ"/>
      </a:minorFont>
    </a:fontScheme>
    <a:fmtScheme name="Perspective">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xsede-slidese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4583</TotalTime>
  <Words>2667</Words>
  <Application>Microsoft Macintosh PowerPoint</Application>
  <PresentationFormat>On-screen Show (4:3)</PresentationFormat>
  <Paragraphs>367</Paragraphs>
  <Slides>38</Slides>
  <Notes>8</Notes>
  <HiddenSlides>0</HiddenSlides>
  <MMClips>0</MMClips>
  <ScaleCrop>false</ScaleCrop>
  <HeadingPairs>
    <vt:vector size="4" baseType="variant">
      <vt:variant>
        <vt:lpstr>Design Template</vt:lpstr>
      </vt:variant>
      <vt:variant>
        <vt:i4>6</vt:i4>
      </vt:variant>
      <vt:variant>
        <vt:lpstr>Slide Titles</vt:lpstr>
      </vt:variant>
      <vt:variant>
        <vt:i4>38</vt:i4>
      </vt:variant>
    </vt:vector>
  </HeadingPairs>
  <TitlesOfParts>
    <vt:vector size="44" baseType="lpstr">
      <vt:lpstr>Perspective</vt:lpstr>
      <vt:lpstr>2_saga_theme</vt:lpstr>
      <vt:lpstr>saga_theme</vt:lpstr>
      <vt:lpstr>xsede-slideset</vt:lpstr>
      <vt:lpstr>1_xsede-slideset</vt:lpstr>
      <vt:lpstr>Solstice</vt:lpstr>
      <vt:lpstr>DARE-NGS: Scalable and Extensible NGS Analytics on High-Performance and Distributed CI</vt:lpstr>
      <vt:lpstr>Overview</vt:lpstr>
      <vt:lpstr>The case for Advanced, Scalable and Extensible NGS Analytics</vt:lpstr>
      <vt:lpstr>CI/HPDC Challenges for NGS Analytics</vt:lpstr>
      <vt:lpstr>The case for Gateways and HPDC</vt:lpstr>
      <vt:lpstr>DARE-based Science Gateways (I)</vt:lpstr>
      <vt:lpstr>DARE-NGS : Service Types</vt:lpstr>
      <vt:lpstr>DARE-based NGS Gateways (II)</vt:lpstr>
      <vt:lpstr>DARE-based Gateway: NGS Analytics as a Service</vt:lpstr>
      <vt:lpstr>DARE-HTHP: Power of Abstractions</vt:lpstr>
      <vt:lpstr>DARE-NGS : NGS-Analytics and Downstream Analyses</vt:lpstr>
      <vt:lpstr>DARE-NGS : Scientific Collaborative Development</vt:lpstr>
      <vt:lpstr>DARE-NGS : Scientific Collaborative Development</vt:lpstr>
      <vt:lpstr>ChIP-seq analysis of the NR4A nuclear receptor transcription factor in C. elegans</vt:lpstr>
      <vt:lpstr>Project Background</vt:lpstr>
      <vt:lpstr>Caenorhabditis elegans: invariant cell lineage</vt:lpstr>
      <vt:lpstr>ChIP-seq: rationale and approach</vt:lpstr>
      <vt:lpstr>Experimental Approach: Whole animal ChIP-seq</vt:lpstr>
      <vt:lpstr>Spermatheca organ system</vt:lpstr>
      <vt:lpstr>Plan</vt:lpstr>
      <vt:lpstr>Collaboration with LSU CCT</vt:lpstr>
      <vt:lpstr>Collaboration progress to date</vt:lpstr>
      <vt:lpstr>Collaboration progress to date</vt:lpstr>
      <vt:lpstr>Slide 24</vt:lpstr>
      <vt:lpstr>Some things we have learned…</vt:lpstr>
      <vt:lpstr>Slide 26</vt:lpstr>
      <vt:lpstr>Slide 27</vt:lpstr>
      <vt:lpstr>Slide 28</vt:lpstr>
      <vt:lpstr>Some Issues</vt:lpstr>
      <vt:lpstr>Current situation with NHR-6 project</vt:lpstr>
      <vt:lpstr>Acknowledgements</vt:lpstr>
      <vt:lpstr>DARE-NGS: Integrating Applications and CI</vt:lpstr>
      <vt:lpstr>Slide 33</vt:lpstr>
      <vt:lpstr>Conclusions</vt:lpstr>
      <vt:lpstr>Acknowledgements</vt:lpstr>
      <vt:lpstr>SAGA – An Overview</vt:lpstr>
      <vt:lpstr>XSEDE Technology Insertion Service</vt:lpstr>
      <vt:lpstr>What is XSEDE?</vt:lpstr>
    </vt:vector>
  </TitlesOfParts>
  <Company>Louisiana State Univeristy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dc:title>
  <dc:creator>Ole Weidner</dc:creator>
  <cp:lastModifiedBy>Shantenu Jha</cp:lastModifiedBy>
  <cp:revision>2200</cp:revision>
  <cp:lastPrinted>2011-07-20T21:06:48Z</cp:lastPrinted>
  <dcterms:created xsi:type="dcterms:W3CDTF">2011-10-22T12:35:43Z</dcterms:created>
  <dcterms:modified xsi:type="dcterms:W3CDTF">2011-10-22T15:45:06Z</dcterms:modified>
</cp:coreProperties>
</file>